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bf755030ff74e6c" /><Relationship Type="http://schemas.openxmlformats.org/officeDocument/2006/relationships/extended-properties" Target="/docProps/app.xml" Id="Rfbe7470e30e24381" /><Relationship Type="http://schemas.openxmlformats.org/officeDocument/2006/relationships/officeDocument" Target="/ppt/presentation.xml" Id="Rd2d665a607f547f5" /></Relationships>
</file>

<file path=ppt/presentation.xml><?xml version="1.0" encoding="utf-8"?>
<p:presentation xmlns:p="http://schemas.openxmlformats.org/presentationml/2006/main">
  <p:sldMasterIdLst>
    <p:sldMasterId xmlns:r="http://schemas.openxmlformats.org/officeDocument/2006/relationships" id="2147483648" r:id="R5fa2fd771d7041d6"/>
  </p:sldMasterIdLst>
  <p:notesMasterIdLst>
    <p:notesMasterId xmlns:r="http://schemas.openxmlformats.org/officeDocument/2006/relationships" r:id="Rd097efc784324053"/>
  </p:notesMasterIdLst>
  <p:sldIdLst>
    <p:sldId xmlns:r="http://schemas.openxmlformats.org/officeDocument/2006/relationships" id="256" r:id="R09335de2aa57410b"/>
    <p:sldId xmlns:r="http://schemas.openxmlformats.org/officeDocument/2006/relationships" id="257" r:id="Rf1830bfe981e4533"/>
    <p:sldId xmlns:r="http://schemas.openxmlformats.org/officeDocument/2006/relationships" id="258" r:id="R631ef246af034d15"/>
    <p:sldId xmlns:r="http://schemas.openxmlformats.org/officeDocument/2006/relationships" id="259" r:id="R57319380cf724fb2"/>
    <p:sldId xmlns:r="http://schemas.openxmlformats.org/officeDocument/2006/relationships" id="260" r:id="Rc380f84697904860"/>
    <p:sldId xmlns:r="http://schemas.openxmlformats.org/officeDocument/2006/relationships" id="261" r:id="R22acc2f159cf4e8d"/>
    <p:sldId xmlns:r="http://schemas.openxmlformats.org/officeDocument/2006/relationships" id="262" r:id="R4c051ca830e94d56"/>
    <p:sldId xmlns:r="http://schemas.openxmlformats.org/officeDocument/2006/relationships" id="263" r:id="R9ba3b36b28064beb"/>
    <p:sldId xmlns:r="http://schemas.openxmlformats.org/officeDocument/2006/relationships" id="264" r:id="Ra29e443f943a41c2"/>
    <p:sldId xmlns:r="http://schemas.openxmlformats.org/officeDocument/2006/relationships" id="265" r:id="R0a9c5cacbc614e3b"/>
    <p:sldId xmlns:r="http://schemas.openxmlformats.org/officeDocument/2006/relationships" id="266" r:id="R833f7682b0f34b61"/>
    <p:sldId xmlns:r="http://schemas.openxmlformats.org/officeDocument/2006/relationships" id="267" r:id="R40bb4e2fdbe04864"/>
    <p:sldId xmlns:r="http://schemas.openxmlformats.org/officeDocument/2006/relationships" id="268" r:id="R596ba298393d48d5"/>
    <p:sldId xmlns:r="http://schemas.openxmlformats.org/officeDocument/2006/relationships" id="269" r:id="Rf3e4da4f48064cf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933c59c994e4185" /><Relationship Type="http://schemas.openxmlformats.org/officeDocument/2006/relationships/slideMaster" Target="/ppt/slideMasters/slideMaster1.xml" Id="R5fa2fd771d7041d6" /><Relationship Type="http://schemas.openxmlformats.org/officeDocument/2006/relationships/notesMaster" Target="/ppt/notesMasters/notesMaster1.xml" Id="Rd097efc784324053" /><Relationship Type="http://schemas.openxmlformats.org/officeDocument/2006/relationships/presProps" Target="/ppt/presProps.xml" Id="Rae97668639c34bd9" /><Relationship Type="http://schemas.openxmlformats.org/officeDocument/2006/relationships/tableStyles" Target="/ppt/tableStyles.xml" Id="Rde1ff0fe16ac4317" /><Relationship Type="http://schemas.openxmlformats.org/officeDocument/2006/relationships/slide" Target="/ppt/slides/slide1.xml" Id="R09335de2aa57410b" /><Relationship Type="http://schemas.openxmlformats.org/officeDocument/2006/relationships/slide" Target="/ppt/slides/slide2.xml" Id="Rf1830bfe981e4533" /><Relationship Type="http://schemas.openxmlformats.org/officeDocument/2006/relationships/slide" Target="/ppt/slides/slide3.xml" Id="R631ef246af034d15" /><Relationship Type="http://schemas.openxmlformats.org/officeDocument/2006/relationships/slide" Target="/ppt/slides/slide4.xml" Id="R57319380cf724fb2" /><Relationship Type="http://schemas.openxmlformats.org/officeDocument/2006/relationships/slide" Target="/ppt/slides/slide5.xml" Id="Rc380f84697904860" /><Relationship Type="http://schemas.openxmlformats.org/officeDocument/2006/relationships/slide" Target="/ppt/slides/slide6.xml" Id="R22acc2f159cf4e8d" /><Relationship Type="http://schemas.openxmlformats.org/officeDocument/2006/relationships/slide" Target="/ppt/slides/slide7.xml" Id="R4c051ca830e94d56" /><Relationship Type="http://schemas.openxmlformats.org/officeDocument/2006/relationships/slide" Target="/ppt/slides/slide8.xml" Id="R9ba3b36b28064beb" /><Relationship Type="http://schemas.openxmlformats.org/officeDocument/2006/relationships/slide" Target="/ppt/slides/slide9.xml" Id="Ra29e443f943a41c2" /><Relationship Type="http://schemas.openxmlformats.org/officeDocument/2006/relationships/slide" Target="/ppt/slides/slide10.xml" Id="R0a9c5cacbc614e3b" /><Relationship Type="http://schemas.openxmlformats.org/officeDocument/2006/relationships/slide" Target="/ppt/slides/slide11.xml" Id="R833f7682b0f34b61" /><Relationship Type="http://schemas.openxmlformats.org/officeDocument/2006/relationships/slide" Target="/ppt/slides/slide12.xml" Id="R40bb4e2fdbe04864" /><Relationship Type="http://schemas.openxmlformats.org/officeDocument/2006/relationships/slide" Target="/ppt/slides/slide13.xml" Id="R596ba298393d48d5" /><Relationship Type="http://schemas.openxmlformats.org/officeDocument/2006/relationships/slide" Target="/ppt/slides/slide14.xml" Id="Rf3e4da4f48064cf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47221a9a35a471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05fb52a55134e40" /><Relationship Type="http://schemas.openxmlformats.org/officeDocument/2006/relationships/notesMaster" Target="/ppt/notesMasters/notesMaster1.xml" Id="R23a662a74a614b73" /></Relationships>
</file>

<file path=ppt/notesSlides/_rels/notesSlide2.xml.rels>&#65279;<?xml version="1.0" encoding="utf-8"?><Relationships xmlns="http://schemas.openxmlformats.org/package/2006/relationships"><Relationship Type="http://schemas.openxmlformats.org/officeDocument/2006/relationships/slide" Target="/ppt/slides/slide2.xml" Id="Rfd46f9ecab8a4275" /><Relationship Type="http://schemas.openxmlformats.org/officeDocument/2006/relationships/notesMaster" Target="/ppt/notesMasters/notesMaster1.xml" Id="Rf58f39fc94af41d4" /></Relationships>
</file>

<file path=ppt/notesSlides/_rels/notesSlide3.xml.rels>&#65279;<?xml version="1.0" encoding="utf-8"?><Relationships xmlns="http://schemas.openxmlformats.org/package/2006/relationships"><Relationship Type="http://schemas.openxmlformats.org/officeDocument/2006/relationships/slide" Target="/ppt/slides/slide3.xml" Id="Raa1586f40c854b6f" /><Relationship Type="http://schemas.openxmlformats.org/officeDocument/2006/relationships/notesMaster" Target="/ppt/notesMasters/notesMaster1.xml" Id="R4c8403cd518a4c28" /></Relationships>
</file>

<file path=ppt/notesSlides/_rels/notesSlide4.xml.rels>&#65279;<?xml version="1.0" encoding="utf-8"?><Relationships xmlns="http://schemas.openxmlformats.org/package/2006/relationships"><Relationship Type="http://schemas.openxmlformats.org/officeDocument/2006/relationships/slide" Target="/ppt/slides/slide4.xml" Id="R363fb321ed3b4e91" /><Relationship Type="http://schemas.openxmlformats.org/officeDocument/2006/relationships/notesMaster" Target="/ppt/notesMasters/notesMaster1.xml" Id="R632e653d24f7444e" /></Relationships>
</file>

<file path=ppt/notesSlides/_rels/notesSlide5.xml.rels>&#65279;<?xml version="1.0" encoding="utf-8"?><Relationships xmlns="http://schemas.openxmlformats.org/package/2006/relationships"><Relationship Type="http://schemas.openxmlformats.org/officeDocument/2006/relationships/slide" Target="/ppt/slides/slide5.xml" Id="R098bad4d0bab4b1d" /><Relationship Type="http://schemas.openxmlformats.org/officeDocument/2006/relationships/notesMaster" Target="/ppt/notesMasters/notesMaster1.xml" Id="Re31dbeeb00f647f9" /></Relationships>
</file>

<file path=ppt/notesSlides/_rels/notesSlide6.xml.rels>&#65279;<?xml version="1.0" encoding="utf-8"?><Relationships xmlns="http://schemas.openxmlformats.org/package/2006/relationships"><Relationship Type="http://schemas.openxmlformats.org/officeDocument/2006/relationships/slide" Target="/ppt/slides/slide6.xml" Id="R9c01cc0a4b9a4038" /><Relationship Type="http://schemas.openxmlformats.org/officeDocument/2006/relationships/notesMaster" Target="/ppt/notesMasters/notesMaster1.xml" Id="R7287dd34d2964d92" /></Relationships>
</file>

<file path=ppt/notesSlides/_rels/notesSlide7.xml.rels>&#65279;<?xml version="1.0" encoding="utf-8"?><Relationships xmlns="http://schemas.openxmlformats.org/package/2006/relationships"><Relationship Type="http://schemas.openxmlformats.org/officeDocument/2006/relationships/slide" Target="/ppt/slides/slide7.xml" Id="Re860e5381f294910" /><Relationship Type="http://schemas.openxmlformats.org/officeDocument/2006/relationships/notesMaster" Target="/ppt/notesMasters/notesMaster1.xml" Id="R91a350df06d24ceb" /></Relationships>
</file>

<file path=ppt/notesSlides/_rels/notesSlide8.xml.rels>&#65279;<?xml version="1.0" encoding="utf-8"?><Relationships xmlns="http://schemas.openxmlformats.org/package/2006/relationships"><Relationship Type="http://schemas.openxmlformats.org/officeDocument/2006/relationships/slide" Target="/ppt/slides/slide8.xml" Id="R1b36df78dcfe49e0" /><Relationship Type="http://schemas.openxmlformats.org/officeDocument/2006/relationships/notesMaster" Target="/ppt/notesMasters/notesMaster1.xml" Id="Re01250a6558c4ed8" /></Relationships>
</file>

<file path=ppt/notesSlides/_rels/notesSlide9.xml.rels>&#65279;<?xml version="1.0" encoding="utf-8"?><Relationships xmlns="http://schemas.openxmlformats.org/package/2006/relationships"><Relationship Type="http://schemas.openxmlformats.org/officeDocument/2006/relationships/slide" Target="/ppt/slides/slide9.xml" Id="R004e1eda6f2f46d9" /><Relationship Type="http://schemas.openxmlformats.org/officeDocument/2006/relationships/notesMaster" Target="/ppt/notesMasters/notesMaster1.xml" Id="R200b70726e19444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6fde4d6d7994476" /><Relationship Type="http://schemas.openxmlformats.org/officeDocument/2006/relationships/notesMaster" Target="/ppt/notesMasters/notesMaster1.xml" Id="R75f642c58ad54d7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5c62c51f80f465d" /><Relationship Type="http://schemas.openxmlformats.org/officeDocument/2006/relationships/notesMaster" Target="/ppt/notesMasters/notesMaster1.xml" Id="Rea86a298655c425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b5438c69b7c42e6" /><Relationship Type="http://schemas.openxmlformats.org/officeDocument/2006/relationships/notesMaster" Target="/ppt/notesMasters/notesMaster1.xml" Id="R6f768d65c304431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a1867991d5b4f43" /><Relationship Type="http://schemas.openxmlformats.org/officeDocument/2006/relationships/notesMaster" Target="/ppt/notesMasters/notesMaster1.xml" Id="R7875aa7d7a73498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ec3b8c85e834bfa" /><Relationship Type="http://schemas.openxmlformats.org/officeDocument/2006/relationships/notesMaster" Target="/ppt/notesMasters/notesMaster1.xml" Id="R2faa2426df33441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about 1 minute.</a:t>
            </a:r>
          </a:p>
          <a:p xmlns:a="http://schemas.openxmlformats.org/drawingml/2006/main">
            <a:r>
              <a:t>Main point: the project examines a specific situation. An attacker obtains administrative access to the primary transaction database but does not control the trusted services, independent evidence or settlement domain. A primary database row alone must never authorize a debit.</a:t>
            </a:r>
          </a:p>
          <a:p xmlns:a="http://schemas.openxmlformats.org/drawingml/2006/main">
            <a:r>
              <a:t>Plain-language explanation: we attach an authenticated seal to an operation, retain an independent receipt of its issuance, and execute the financial effect in a protected domain. The seal alone is insufficient, so the discussion also covers corrections, missing records and recovery.</a:t>
            </a:r>
          </a:p>
          <a:p xmlns:a="http://schemas.openxmlformats.org/drawingml/2006/main">
            <a:r>
              <a:t>The phrase "without a blockchain" describes our trust model. We do not run distributed consensus among mutually distrustful participants. This does not establish that our approach costs less than every ledger product or surpasses it in every property.</a:t>
            </a:r>
          </a:p>
          <a:p xmlns:a="http://schemas.openxmlformats.org/drawingml/2006/main">
            <a:r>
              <a:t>This is a local engineering prototype on PostgreSQL, not a universal adapter for any database. The demo moves simulated dollars rather than real payments.</a:t>
            </a:r>
          </a:p>
          <a:p xmlns:a="http://schemas.openxmlformats.org/drawingml/2006/main">
            <a:r>
              <a:t>Likely question: what is the contribution? Answer: a coherent integration of established mechanisms around an existing relational database, with checked execution admission and reproducible scenarios. We claim no new cryptographic primitive.</a:t>
            </a:r>
          </a:p>
          <a:p xmlns:a="http://schemas.openxmlformats.org/drawingml/2006/main">
            <a:r>
              <a:t>Sources: docs/reference/architecture.md; docs/history/article-review-2026-09-05.md, R11–R14.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1–1.5 minutes.</a:t>
            </a:r>
          </a:p>
          <a:p xmlns:a="http://schemas.openxmlformats.org/drawingml/2006/main">
            <a:r>
              <a:t>DBA means database administrator. Our attacker may modify, insert, delete and restore historical primary contents, and disable triggers. Therefore, a SQL rule that prohibits row changes is not our final line of defense.</a:t>
            </a:r>
          </a:p>
          <a:p xmlns:a="http://schemas.openxmlformats.org/drawingml/2006/main">
            <a:r>
              <a:t>Primary stores untrusted operation intents. Audit/Protected stores independent receipts, history and authoritative accounting under separate runtime roles. The processor JVM contains the persistent ActiveMQ broker and the Java verification/accounting workers. The processor is the trusted executor. The primary DBA must have no authority to change these protected components or obtain MAC-issuance permission.</a:t>
            </a:r>
          </a:p>
          <a:p xmlns:a="http://schemas.openxmlformats.org/drawingml/2006/main">
            <a:r>
              <a:t>Bounded guarantee: primary administrative access alone is insufficient to execute a forged, modified or already executed operation. The assumptions on this slide are mandatory. Compromise of the common host, an application with issuance authority, or settlement changes the threat model.</a:t>
            </a:r>
          </a:p>
          <a:p xmlns:a="http://schemas.openxmlformats.org/drawingml/2006/main">
            <a:r>
              <a:t>HMAC does not conceal data. It does not prevent DROP DATABASE or keep the system continuously available. Recovery requires backups and complementary infrastructure.</a:t>
            </a:r>
          </a:p>
          <a:p xmlns:a="http://schemas.openxmlformats.org/drawingml/2006/main">
            <a:r>
              <a:t>The integrating application must check an individual user's right to transfer funds. The local demo enforces shared bearer service credentials, without implementing a human identity or account-entitlement system. We deliberately do not build another Identity Provider or require actorId inside this module. However, the application must protect its API and issuance credential. If the trusted application itself requests an improper transfer, a MAC does not understand that business meaning.</a:t>
            </a:r>
          </a:p>
          <a:p xmlns:a="http://schemas.openxmlformats.org/drawingml/2006/main">
            <a:r>
              <a:t>Why two databases? Main is attacker-controlled. Audit/Protected stores both evidence and financial authority outside Main administration. Java calculates; SQL commits atomically. A passive audit log could not protect balances owned by a compromised Main DBA.</a:t>
            </a:r>
          </a:p>
          <a:p xmlns:a="http://schemas.openxmlformats.org/drawingml/2006/main">
            <a:r>
              <a:t>Sources: docs/reference/architecture.md; docs/history/article-review-2026-09-05.md, R02, R08.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Three Java processes run on ports 8080, 8081 and 8082. Main PostgreSQL runs on 55431. Audit/Protected PostgreSQL runs on 55432 and holds evidence plus authoritative accounting under separate runtime roles. No third database is required.</a:t>
            </a:r>
          </a:p>
          <a:p xmlns:a="http://schemas.openxmlformats.org/drawingml/2006/main">
            <a:r>
              <a:t>The key service commits issuance_receipts before returning the MAC. The application commits the operation and Primary outbox together. The processor dispatcher polls that outbox and sends a persistent UUID hint to ActiveMQ Classic 6.3.2 in the same JVM, using VM-only transport and a KahaDB journal. Primary acknowledgment follows broker persistence. The consumer commits a protected operation_jobs insert before acknowledging JMS.</a:t>
            </a:r>
          </a:p>
          <a:p xmlns:a="http://schemas.openxmlformats.org/drawingml/2006/main">
            <a:r>
              <a:t>The processor resolves the independent receipt first, compares the source and verifies the HMAC through the key API, then re-reads and settles the exact checked snapshot. Java calculates; a protected SQL transaction commits balances, paired postings, result and durable outcome. The outcome relay records audit history and the Main projection. Reconciliation and Merkle checkpoints run independently.</a:t>
            </a:r>
          </a:p>
          <a:p xmlns:a="http://schemas.openxmlformats.org/drawingml/2006/main">
            <a:r>
              <a:t>The reporting branch adds notification_outbox in the existing Audit/Protected database. On an incident, AuditLog commits both history and the first notification atomically. A separate email dispatcher in the processor JVM handles SMTP retries and a per-dispatcher rate cap. Mailpit runs separately as loopback-only test infrastructure on ports 1025 and 8025. It captures messages locally, without Gmail delivery. A configured authenticated SMTP provider is an optional deployment choice. This reporting path does not gate settlement.</a:t>
            </a:r>
          </a:p>
          <a:p xmlns:a="http://schemas.openxmlformats.org/drawingml/2006/main">
            <a:r>
              <a:t>The broker buffers identifiers. It is not payment authorization, an independent failover node, or evidence of improved maximum capacity. Duplicate delivery is expected. No global transaction spans both databases and JMS. A Kafka adapter would need distinct offset/partition semantics.</a:t>
            </a:r>
          </a:p>
          <a:p xmlns:a="http://schemas.openxmlformats.org/drawingml/2006/main">
            <a:r>
              <a:t>Sources: docs/reference/architecture.md; scripts/start.ps1; transaction-security-module/src/main/java/com/demo/securityapp/delivery/EmbeddedActiveMqDelivery.java. Apache VM transport: https://activemq.apache.org/components/classic/documentation/vm-transport-reference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1–1.5 minutes.</a:t>
            </a:r>
          </a:p>
          <a:p xmlns:a="http://schemas.openxmlformats.org/drawingml/2006/main">
            <a:r>
              <a:t>Read from top to bottom. Production integration must check business permission upstream. The local demo models this boundary with shared bearer service credentials, without an individual user-entitlement system. Its service credential allows a MAC request. The key service validates the schema and commits an independent receipt before returning the response. This ensures that an authentically issued operation has an independent record even before primary publication.</a:t>
            </a:r>
          </a:p>
          <a:p xmlns:a="http://schemas.openxmlformats.org/drawingml/2006/main">
            <a:r>
              <a:t>The application commits the operation and source outbox in one transaction. The dispatcher persists a UUID in embedded ActiveMQ before acknowledging the Primary hint. The consumer commits a protected SQL job before committing JMS receipt acknowledgment. It obtains the receipt and checks the exact SignedOperation, HMAC and ledger domain. After rereading primary, it uses precisely the matching snapshot.</a:t>
            </a:r>
          </a:p>
          <a:p xmlns:a="http://schemas.openxmlformats.org/drawingml/2006/main">
            <a:r>
              <a:t>Settlement executes a local atomic transaction containing postings, balances, the unique execution journal, result and outcome outbox. Atomic means that the database commits this entire set or none of it. It does not imply one transaction across both PostgreSQL databases and JMS.</a:t>
            </a:r>
          </a:p>
          <a:p xmlns:a="http://schemas.openxmlformats.org/drawingml/2006/main">
            <a:r>
              <a:t>Outcome delivery to audit and projection updates in primary may lag. A durable outbox stores the delivery task together with the financial effect. Repeated delivery handles duplicates. The processor does not debit again merely because an HTTP response disappeared or the primary status has not caught up.</a:t>
            </a:r>
          </a:p>
          <a:p xmlns:a="http://schemas.openxmlformats.org/drawingml/2006/main">
            <a:r>
              <a:t>In load acceptance, completion means more than HTTP 200. The harness checks protected COMPLETED status, the exact pair of postings, operation content and a relayed durable outcome.</a:t>
            </a:r>
          </a:p>
          <a:p xmlns:a="http://schemas.openxmlformats.org/drawingml/2006/main">
            <a:r>
              <a:t>Likely question: why durable? Answer: a process loses memory when it stops, but a database-recorded job remains available after restart.</a:t>
            </a:r>
          </a:p>
          <a:p xmlns:a="http://schemas.openxmlformats.org/drawingml/2006/main">
            <a:r>
              <a:t>Sources: tokenization-module/src/main/java/com/demo/keyservice/service/IssuanceService.java, issue; transaction-security-module/src/main/java/com/demo/securityapp/service/Processor.java, discover, process, settle, relay; scripts/load-evidence.mjs.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1.5 minutes.</a:t>
            </a:r>
          </a:p>
          <a:p xmlns:a="http://schemas.openxmlformats.org/drawingml/2006/main">
            <a:r>
              <a:t>Canonicalization is an unambiguous conversion of operation content into bytes. Simple concatenation of AB and C produces the same result as A and BC. Our format therefore defines each field's boundary and type.</a:t>
            </a:r>
          </a:p>
          <a:p xmlns:a="http://schemas.openxmlformats.org/drawingml/2006/main">
            <a:r>
              <a:t>TLV means Tag, Length, Value, with an additional explicit type byte here. One byte contains the numeric field identifier, one contains the type, four contain the value length in bytes, and the value follows. Big-endian places the most significant bytes first. This is one exact specification, not a choice among serializers.</a:t>
            </a:r>
          </a:p>
          <a:p xmlns:a="http://schemas.openxmlformats.org/drawingml/2006/main">
            <a:r>
              <a:t>The fixed order of all 13 fields is domain, schemaVersion, keyId, id, ledgerId, type, fromAccountId, toAccountId, amountMinor, currency, createdAtMicros, relatedOperationId and idempotencyKey. The domain separates this MAC from other purposes. LedgerId binds the operation to a particular ledger. KeyId belongs to the authenticated bytes and identifies the exact secret version.</a:t>
            </a:r>
          </a:p>
          <a:p xmlns:a="http://schemas.openxmlformats.org/drawingml/2006/main">
            <a:r>
              <a:t>A UUID occupies 16 bytes. SchemaVersion is int32. Amount and timestamp are int64. Amount is positive, integral and denominated in minor currency units, without floating point. Time is exactly UTC Unix epoch microseconds. NULL has its own type tag 0 and length 0. The required relatedOperationId field must appear even when explicitly null. The implementation rejects an omitted field.</a:t>
            </a:r>
          </a:p>
          <a:p xmlns:a="http://schemas.openxmlformats.org/drawingml/2006/main">
            <a:r>
              <a:t>UTF-8 specifies string encoding. Version 1 restricts identifiers to the permitted ASCII alphabet. It has no free-form Unicode text and no silent NFC normalization. Unsupported schemas fail validation.</a:t>
            </a:r>
          </a:p>
          <a:p xmlns:a="http://schemas.openxmlformats.org/drawingml/2006/main">
            <a:r>
              <a:t>A golden test vector specifies concrete bytes, hash and MAC. The test key made of repeated 0b bytes must never serve as a runtime key.</a:t>
            </a:r>
          </a:p>
          <a:p xmlns:a="http://schemas.openxmlformats.org/drawingml/2006/main">
            <a:r>
              <a:t>Sources: docs/reference/protocol.md, Operation commitment; tokenization-module/src/main/java/com/demo/integrity/crypto/CanonicalEncoder.java; tokenization-module/src/test/java/com/demo/integrity/crypto/CanonicalEncoderTest.java.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1.5 minutes.</a:t>
            </a:r>
          </a:p>
          <a:p xmlns:a="http://schemas.openxmlformats.org/drawingml/2006/main">
            <a:r>
              <a:t>HMAC means Hash-based Message Authentication Code, a message authentication code using a secret key. SHA-256 is the underlying hash function. The short authentication tag changes when the protected bytes change. HMAC does not encrypt or conceal the amount and accounts.</a:t>
            </a:r>
          </a:p>
          <a:p xmlns:a="http://schemas.openxmlformats.org/drawingml/2006/main">
            <a:r>
              <a:t>A holder of the symmetric HMAC key can generate and verify MACs. Our processor does not possess the key. It uses a verification-only API that denies issuance. The application has an issuance credential. Separate roles also cover key rotation administration and checkpoint signing. Verification permission does not automatically confer issuance permission.</a:t>
            </a:r>
          </a:p>
          <a:p xmlns:a="http://schemas.openxmlformats.org/drawingml/2006/main">
            <a:r>
              <a:t>Ed25519 is a separate asymmetric signature scheme. A private key signs a Merkle-log checkpoint, and a verifier uses the public key. The signed object has its own domain-separated TLV structure. Individual operation status events do not each receive this signature. The operation continues to use HMAC.</a:t>
            </a:r>
          </a:p>
          <a:p xmlns:a="http://schemas.openxmlformats.org/drawingml/2006/main">
            <a:r>
              <a:t>A verifier must obtain the expected public key through a trusted channel. Accepting any new key merely because it accompanies a signature lets an attacker bring a new key pair. The signature by itself does not prove that the log is fresh, that the clock is correct, or that a human actually performed the business event.</a:t>
            </a:r>
          </a:p>
          <a:p xmlns:a="http://schemas.openxmlformats.org/drawingml/2006/main">
            <a:r>
              <a:t>Locally, software files with OS access controls hold the keys. HMAC rotation already works: new operations use the active keyId, and retained older keys verify history. A real KMS or HSM is not integrated. KMS is a managed service for key operations. HSM is a hardware security module. Both require actual integration and independent governance.</a:t>
            </a:r>
          </a:p>
          <a:p xmlns:a="http://schemas.openxmlformats.org/drawingml/2006/main">
            <a:r>
              <a:t>Sources: docs/reference/protocol.md; tokenization-module/src/main/java/com/demo/keyservice/vault/LocalKeyVault.java; tokenization-module/src/main/java/com/demo/keyservice/security/ServiceAuthenticationFilter.java; docs/history/article-review-2026-09-05.md, R04–R08.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1.5 minutes.</a:t>
            </a:r>
          </a:p>
          <a:p xmlns:a="http://schemas.openxmlformats.org/drawingml/2006/main">
            <a:r>
              <a:t>TOCTOU means time-of-check to time-of-use. Imagine that the verified transfer sends 10 dollars to A. After verification, an attacker changes primary to send 1,000 dollars to B. If the processor checks only an old VERIFIED flag but uses the new financial fields, the protection fails.</a:t>
            </a:r>
          </a:p>
          <a:p xmlns:a="http://schemas.openxmlformats.org/drawingml/2006/main">
            <a:r>
              <a:t>Our code first matches SignedOperation to the independent receipt and verifies the HMAC. Immediately before settlement, it rereads primary. The new read must match the previously checked snapshot exactly. A mismatch or deletion quarantines the operation without postings.</a:t>
            </a:r>
          </a:p>
          <a:p xmlns:a="http://schemas.openxmlformats.org/drawingml/2006/main">
            <a:r>
              <a:t>If the comparison succeeds, the processor passes that exact finalSnapshot into settle. Settlement does not reread the amount or recipient from primary. Consequently, a primary modification after the last comparison cannot change the selected financial effect. Later reconciliation records the discrepancy.</a:t>
            </a:r>
          </a:p>
          <a:p xmlns:a="http://schemas.openxmlformats.org/drawingml/2006/main">
            <a:r>
              <a:t>We do not claim to lock a primary row throughout a transaction in another database. We do not claim distributed ACID. The safeguard concerns exactly which data the executor consumes.</a:t>
            </a:r>
          </a:p>
          <a:p xmlns:a="http://schemas.openxmlformats.org/drawingml/2006/main">
            <a:r>
              <a:t>Likely question: can we compare the hash and then query the amount again? Answer: no. That would recreate the race. Execution must consume the same checked snapshot.</a:t>
            </a:r>
          </a:p>
          <a:p xmlns:a="http://schemas.openxmlformats.org/drawingml/2006/main">
            <a:r>
              <a:t>Evidence: the PostgreSQL scenario tamper-after-verification-before-use-is-quarantined paused processing after verification, modified the row, and obtained quarantine. A separate scenario tested deletion after verification. The normal configuration disables these test pauses.</a:t>
            </a:r>
          </a:p>
          <a:p xmlns:a="http://schemas.openxmlformats.org/drawingml/2006/main">
            <a:r>
              <a:t>Sources: transaction-security-module/src/main/java/com/demo/securityapp/service/Processor.java, process and settle; docs/evidence/local-verification-2026-09-06.json, tamper-after-verification-before-use-is-quarantined and delete-after-verification-is-quarantined; docs/history/article-review-2026-09-05.md, R01.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1.5–2 minutes.</a:t>
            </a:r>
          </a:p>
          <a:p xmlns:a="http://schemas.openxmlformats.org/drawingml/2006/main">
            <a:r>
              <a:t>A standalone row HMAC detects modification but cannot detect the complete absence of the row. Checking only surviving records is insufficient. An auto-increment gap also fails to prove an attack because legitimate sequence allocation can create gaps.</a:t>
            </a:r>
          </a:p>
          <a:p xmlns:a="http://schemas.openxmlformats.org/drawingml/2006/main">
            <a:r>
              <a:t>The first path concerns the primary database. The key service saves an issuance receipt before returning the MAC. The processor scans independent issuance inventory and compares it with primary. This detects a missing issued operation even before anyone observed its source outbox. The inventory sequence is a cursor, not a cryptographic completeness proof.</a:t>
            </a:r>
          </a:p>
          <a:p xmlns:a="http://schemas.openxmlformats.org/drawingml/2006/main">
            <a:r>
              <a:t>The check is periodic. The five-second grace threshold is measured from the authenticated Operation.createdAtMicros, not the receipt commit or primary publication. Slow issuance can consume that interval. Further detection delay depends on inventory scanning, so this is not a five-second detection SLA. Issued-but-missing means a discrepancy. Either malicious deletion or an application crash before primary publication can cause it. Intent cannot be inferred automatically.</a:t>
            </a:r>
          </a:p>
          <a:p xmlns:a="http://schemas.openxmlformats.org/drawingml/2006/main">
            <a:r>
              <a:t>The second path concerns audit history. A Merkle tree links event hashes into a root. A signed checkpoint binds logId, treeSize, root, keyId, version and time. An inclusion proof establishes membership relative to that root. Signature verification requires a trusted public key.</a:t>
            </a:r>
          </a:p>
          <a:p xmlns:a="http://schemas.openxmlformats.org/drawingml/2006/main">
            <a:r>
              <a:t>The demo retains checkpoint files outside audit DB. This database-external anchor allows comparison with a previously retained state. However, a self-consistent old log does not prove freshness without a trusted recent expectation. Files on the same host cannot resist the host administrator.</a:t>
            </a:r>
          </a:p>
          <a:p xmlns:a="http://schemas.openxmlformats.org/drawingml/2006/main">
            <a:r>
              <a:t>The demo does not implement operation MAC chaining, a compact consistency-proof API, a scalable incremental tree, a timestamp authority or a public witness. Verification currently reconstructs the whole tree or prefix. A root signature does not replace content verification or trust in the path that supplied the root.</a:t>
            </a:r>
          </a:p>
          <a:p xmlns:a="http://schemas.openxmlformats.org/drawingml/2006/main">
            <a:r>
              <a:t>Sources: docs/reference/protocol.md, Issuance and retries, Signed checkpoints; transaction-security-module/src/main/java/com/demo/securityapp/service/Processor.java, reconcile; transaction-security-module/src/main/java/com/demo/securityapp/audit/AuditLog.java; docs/history/article-review-2026-09-05.md, R03–R04.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1–1.5 minutes.</a:t>
            </a:r>
          </a:p>
          <a:p xmlns:a="http://schemas.openxmlformats.org/drawingml/2006/main">
            <a:r>
              <a:t>An authenticated operation must still pass ordinary settlement checks: the expected ledger, supported USD currency, existing distinct accounts, no protected hold and sufficient available funds. A MAC does not replace financial invariants.</a:t>
            </a:r>
          </a:p>
          <a:p xmlns:a="http://schemas.openxmlformats.org/drawingml/2006/main">
            <a:r>
              <a:t>One transfer creates paired postings: a negative amount for the sender and a positive amount for the recipient. Their sum is zero. Both postings, balance changes, a unique execution journal, operation result and durable outcome outbox commit in one settlement transaction.</a:t>
            </a:r>
          </a:p>
          <a:p xmlns:a="http://schemas.openxmlformats.org/drawingml/2006/main">
            <a:r>
              <a:t>The processor locks accounts in stable UUID order. This protects concurrent balance changes and reduces avoidable deadlocks. Protected job/result state and unique operation identity prevent repeated execution.</a:t>
            </a:r>
          </a:p>
          <a:p xmlns:a="http://schemas.openxmlformats.org/drawingml/2006/main">
            <a:r>
              <a:t>Idempotency means an identical business request with the same key returns the original operation without another financial effect. At issuance, the unique ledgerId and idempotencyKey pair binds the request. A changed amount under the same key returns HTTP 409. Replaying an outbox hint also causes no second debit.</a:t>
            </a:r>
          </a:p>
          <a:p xmlns:a="http://schemas.openxmlformats.org/drawingml/2006/main">
            <a:r>
              <a:t>The injected failure after the debit posting rolls back the entire SQL transaction. A subsequent retry leaves exactly two final postings rather than three.</a:t>
            </a:r>
          </a:p>
          <a:p xmlns:a="http://schemas.openxmlformats.org/drawingml/2006/main">
            <a:r>
              <a:t>Primary balances and holds are not authoritative. A fabricated COMPLETED status cannot authorize or establish settlement. Authoritative financial state remains in the protected accounting tables in Audit DB.</a:t>
            </a:r>
          </a:p>
          <a:p xmlns:a="http://schemas.openxmlformats.org/drawingml/2006/main">
            <a:r>
              <a:t>Likely question: does "exactly once" apply to the whole network? Answer: the design ensures one financial effect under retries inside this protected settlement model. Network messages and delivery may repeat. External payment systems require their own idempotency and reconciliation.</a:t>
            </a:r>
          </a:p>
          <a:p xmlns:a="http://schemas.openxmlformats.org/drawingml/2006/main">
            <a:r>
              <a:t>Sources: transaction-security-module/src/main/java/com/demo/securityapp/service/Processor.java, settle, businessRejection, outcome, relay; docs/reference/protocol.md, Issuance and retries; docs/evidence/local-verification-2026-09-06.json.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1.5 minutes.</a:t>
            </a:r>
          </a:p>
          <a:p xmlns:a="http://schemas.openxmlformats.org/drawingml/2006/main">
            <a:r>
              <a:t>A new account starts with zero balance. To fund it, the application creates an authenticated FUNDING operation from the system Treasury account. It follows the same issuance, verification and settlement path. This matters because arbitrary initial-balance writes in primary would bypass protection of ordinary transfers.</a:t>
            </a:r>
          </a:p>
          <a:p xmlns:a="http://schemas.openxmlformats.org/drawingml/2006/main">
            <a:r>
              <a:t>Treasury is the balancing system account in this simulation. It may have a negative balance to represent the source of simulated funds. The integrating product must establish actual bank funding, limits and approvals. Cryptography alone does not confirm an external deposit.</a:t>
            </a:r>
          </a:p>
          <a:p xmlns:a="http://schemas.openxmlformats.org/drawingml/2006/main">
            <a:r>
              <a:t>Correcting a completed transfer preserves the original operation. A new REVERSAL first swaps sender and recipient exactly, retains the original amount and currency, and references the original operation. Once reversal completes, a CORRECTION can carry the corrected business data and reference that same original.</a:t>
            </a:r>
          </a:p>
          <a:p xmlns:a="http://schemas.openxmlformats.org/drawingml/2006/main">
            <a:r>
              <a:t>Both references form part of authenticated canonical bytes. The implementation rejects duplicate reversals or corrections of the original and rejects reversal of a reversal. The two correction steps do not form one atomic transaction. Compensation may fail when the refunding account lacks funds or has a hold.</a:t>
            </a:r>
          </a:p>
          <a:p xmlns:a="http://schemas.openxmlformats.org/drawingml/2006/main">
            <a:r>
              <a:t>Do not describe a pending operation as atomically cancelled: cancellation or supersession before settlement is not implemented in this version. The slide states that limitation.</a:t>
            </a:r>
          </a:p>
          <a:p xmlns:a="http://schemas.openxmlformats.org/drawingml/2006/main">
            <a:r>
              <a:t>Sources: docs/reference/protocol.md, Operation commitment; transaction-security-module/src/main/java/com/demo/securityapp/service/Processor.java, businessRejection, register; docs/history/article-review-2026-09-05.md, R09–R10.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about 1.5 minutes, with historical recovery detail available for questions.</a:t>
            </a:r>
          </a:p>
          <a:p xmlns:a="http://schemas.openxmlformats.org/drawingml/2006/main">
            <a:r>
              <a:t>An INTEGRITY_INCIDENT causes the processor to append protected audit evidence and insert the first notification_outbox row for that operation in one Audit/Protected SQL transaction. A failure of either insert rolls back both. Separate runtime grants permit audit insertion and delivery-state updates while denying key and accounting roles the ability to enqueue notifications.</a:t>
            </a:r>
          </a:p>
          <a:p xmlns:a="http://schemas.openxmlformats.org/drawingml/2006/main">
            <a:r>
              <a:t>A dedicated scheduler claims pending notifications with a lease, attempts email delivery and stores acceptance or a retry marker. It does not contact SMTP while checking or settling a transfer. SMTP outage cannot authorize invalid content and does not gate financial processing. Failure to persist protected audit evidence remains a separate storage failure.</a:t>
            </a:r>
          </a:p>
          <a:p xmlns:a="http://schemas.openxmlformats.org/drawingml/2006/main">
            <a:r>
              <a:t>Messages contain an incident reference, operation UUID, audit sequence, observation time and an allowlisted reason. Arbitrary incident detail remains in protected audit evidence. The sender uses a configured recipient list through BCC, a fixed subject, plain text and a stable message identifier. It excludes accounts, amounts, source payloads and credentials.</a:t>
            </a:r>
          </a:p>
          <a:p xmlns:a="http://schemas.openxmlformats.org/drawingml/2006/main">
            <a:r>
              <a:t>Normal startup uses loopback-only Mailpit to capture messages locally. This is not Gmail delivery. Real SMTP requires explicit authentication, TLS and an authorized sender and recipients. The private test recipient and SMTP secrets stay outside the repository and distribution package.</a:t>
            </a:r>
          </a:p>
          <a:p xmlns:a="http://schemas.openxmlformats.org/drawingml/2006/main">
            <a:r>
              <a:t>Repeated observations of one operation preserve later audit history but do not create another initial notification. SMTP delivery remains at least once. A crash between provider acceptance and the protected delivery update can cause a duplicate with the same Event ID. A successful SMTP response alone does not prove inbox delivery or human review.</a:t>
            </a:r>
          </a:p>
          <a:p xmlns:a="http://schemas.openxmlformats.org/drawingml/2006/main">
            <a:r>
              <a:t>The September 8 PostgreSQL-to-Mailpit run observed four cases: a valid operation with no alert, a fabricated row with quarantine and one alert, repeated observation with the same notification, and post-settlement tampering with one alert and the original completed outcome unchanged. The repeated case covers five seconds of normal delivery, not an exactly-once guarantee.</a:t>
            </a:r>
          </a:p>
          <a:p xmlns:a="http://schemas.openxmlformats.org/drawingml/2006/main">
            <a:r>
              <a:t>A discrepancy is not proof of fraud or identity. An alert detected after settlement does not mean that the original authenticated operation never settled. The operator must review the trusted outcome and evidence.</a:t>
            </a:r>
          </a:p>
          <a:p xmlns:a="http://schemas.openxmlformats.org/drawingml/2006/main">
            <a:r>
              <a:t>Notification sources: docs/reference/notifications.md; docs/evidence/notification-verification-2026-09-08.json; transaction-security-module/src/main/java/com/demo/securityapp/audit/AuditLog.java; transaction-security-module/src/main/java/com/demo/securityapp/notification/NotificationDispatcher.java; transaction-security-module/src/main/java/com/demo/securityapp/notification/NotificationOutbox.java; transaction-security-module/src/main/java/com/demo/securityapp/notification/SmtpNotificationSender.java.</a:t>
            </a:r>
          </a:p>
          <a:p xmlns:a="http://schemas.openxmlformats.org/drawingml/2006/main">
            <a:r>
              <a:t/>
            </a:r>
          </a:p>
          <a:p xmlns:a="http://schemas.openxmlformats.org/drawingml/2006/main">
            <a:r>
              <a:t>Historical recovery evidence, September 6, 2026. Two local JVM outage cases passed. These are separate from the September 8 notification run:</a:t>
            </a:r>
          </a:p>
          <a:p xmlns:a="http://schemas.openxmlformats.org/drawingml/2006/main">
            <a:r>
              <a:t>Timing: 1.5 minutes.</a:t>
            </a:r>
          </a:p>
          <a:p xmlns:a="http://schemas.openxmlformats.org/drawingml/2006/main">
            <a:r>
              <a:t>The availability policy fails closed: an unavailable required check does not authorize an unverified payment. Confirmed invalid content enters quarantine. A temporary dependency failure leaves durable retry state where retry is appropriate. Quarantine applies to the operation. Automatically holding the named recipient requires a separate policy because an attacker could name an innocent account to cause denial of service. Protected account holds exist as a separate administrative action.</a:t>
            </a:r>
          </a:p>
          <a:p xmlns:a="http://schemas.openxmlformats.org/drawingml/2006/main">
            <a:r>
              <a:t>The first real local test stopped the processor JVM. The initial HTTP request returned 503 even though the independent receipt and primary publication already existed. During the outage there were zero postings. After restart, the processor picked up the operation without client republication and completed it. A retry with the same idempotency key caused no second effect. In this case, 503 conveys uncertainty to the client rather than a proven abort.</a:t>
            </a:r>
          </a:p>
          <a:p xmlns:a="http://schemas.openxmlformats.org/drawingml/2006/main">
            <a:r>
              <a:t>The second test stopped the key service before NEW issuance. The request returned 503 with no receipt, no primary row and no balance change. After recovery, an identical business request completed once.</a:t>
            </a:r>
          </a:p>
          <a:p xmlns:a="http://schemas.openxmlformats.org/drawingml/2006/main">
            <a:r>
              <a:t>Each successful operation has two postings. The report checks exact payloads, accounts, amounts, balances and audit outcomes. The harness restored normal configuration with test fault hooks disabled.</a:t>
            </a:r>
          </a:p>
          <a:p xmlns:a="http://schemas.openxmlformats.org/drawingml/2006/main">
            <a:r>
              <a:t>These September 6 tests use the embedded broker path. They do not isolate a pending broker-message crash. They are Windows process-stop tests. They do not represent host power loss, PostgreSQL failure, a network partition, PITR or production failover. Key-service loss during an already verified in-flight settlement was not tested and does not imply immediate cancellation of that execution.</a:t>
            </a:r>
          </a:p>
          <a:p xmlns:a="http://schemas.openxmlformats.org/drawingml/2006/main">
            <a:r>
              <a:t>Sources: docs/evidence/local-recovery-2026-09-06.json; scripts/recovery.mjs; scripts/recovery-stop-service.ps1; docs/reference/architecture.md.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about 1.5 minutes.</a:t>
            </a:r>
          </a:p>
          <a:p xmlns:a="http://schemas.openxmlformats.org/drawingml/2006/main">
            <a:r>
              <a:t>The most recent full load run is September 7, 2026, before incident email support. It offered 20 transfers per second for 120 seconds. All 2,400 operations completed with zero operation failures, and protected accounting and durable audit checks passed. The steady completion window measured 19.963636363636365 TPS. The strict throughput requirement was at least 20 TPS with zero tolerance. Therefore the load and combined acceptance result FAILED. Do not round this measurement to 20 TPS or describe the acceptance result as a pass.</a:t>
            </a:r>
          </a:p>
          <a:p xmlns:a="http://schemas.openxmlformats.org/drawingml/2006/main">
            <a:r>
              <a:t>The September 7 run passed 92 Java tests in 14 suites and 15 PostgreSQL scenarios. Its whole-run rate was 19.940251926438954 TPS. End-to-end latency p95 was 668.2416 ms and p99 was 791.458 ms, shown rounded to 668 and 791 ms on the slide. These are completion latencies, not HMAC timings or peak database capacity.</a:t>
            </a:r>
          </a:p>
          <a:p xmlns:a="http://schemas.openxmlformats.org/drawingml/2006/main">
            <a:r>
              <a:t>The historical initial September 6 run used 83 Java tests and passed its steady-window load gate at 20.3091 TPS. Its whole-run rate was 19.9371 TPS, with roughly 378 ms final drain and p95 3989.839 ms. A later worker-admission failure-path review added three regression tests. The separate final September 6 run passed 86 Java tests, 15 PostgreSQL scenarios and a load gate at exactly 20.0000 steady TPS. Its whole-run rate was 19.9173 TPS. These earlier passes remain historical evidence and do not supersede September 7's failed gate.</a:t>
            </a:r>
          </a:p>
          <a:p xmlns:a="http://schemas.openxmlformats.org/drawingml/2006/main">
            <a:r>
              <a:t>The September 8 notification implementation passed 137 Java tests in 19 suites, with zero failures, errors or skips. It also passed 44 Node checks, 18 live PostgreSQL role-isolation checks and the four local PostgreSQL-to-Mailpit cases. Those figures describe the pre-publication notification stage. Subsequent documentation/publication regressions are separate checks. No new load benchmark or production SMTP delivery occurred in this stage.</a:t>
            </a:r>
          </a:p>
          <a:p xmlns:a="http://schemas.openxmlformats.org/drawingml/2006/main">
            <a:r>
              <a:t>The load environment was one Windows machine with an Intel Core i7-13620H, 16 logical CPUs, approximately 16 GB RAM, two Docker PostgreSQL databases, embedded ActiveMQ and software keys. Neither a real payment network nor cloud KMS participated.</a:t>
            </a:r>
          </a:p>
          <a:p xmlns:a="http://schemas.openxmlformats.org/drawingml/2006/main">
            <a:r>
              <a:t>The experiment does not establish maximum capacity, comparative cost, email capacity, a long soak, a million-record audit or a production SLA. Keep failed and successful reports with their dates, code context and exact acceptance criteria.</a:t>
            </a:r>
          </a:p>
          <a:p xmlns:a="http://schemas.openxmlformats.org/drawingml/2006/main">
            <a:r>
              <a:t>Sources: docs/evidence/local-verification-2026-09-07.json; docs/evidence/local-verification-2026-09-06.json; docs/evidence/local-verification-2026-09-06-final.json; docs/evidence/notification-verification-2026-09-08.json; docs/reference/notifications.md; README.md.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1.5–2 minutes.</a:t>
            </a:r>
          </a:p>
          <a:p xmlns:a="http://schemas.openxmlformats.org/drawingml/2006/main">
            <a:r>
              <a:t>This is a production requirements diagram, not another view of infrastructure already deployed locally. Amber denotes remaining work. The primary database retains the same red attacker-controlled boundary.</a:t>
            </a:r>
          </a:p>
          <a:p xmlns:a="http://schemas.openxmlformats.org/drawingml/2006/main">
            <a:r>
              <a:t>The first difference is independent governance. If one platform team or compromised root account can change primary, the application, key service and settlement, genuine control separation does not exist. Independent IAM and owners, restricted deployment rights, change review and key-use logs are required.</a:t>
            </a:r>
          </a:p>
          <a:p xmlns:a="http://schemas.openxmlformats.org/drawingml/2006/main">
            <a:r>
              <a:t>KMS or HSM means a real provider integration, including non-exportable keys where supported and separated authority. A local software vault must not be described as hardware non-exportability. Service transport must provide authentication and encryption, such as mTLS under the selected deployment design.</a:t>
            </a:r>
          </a:p>
          <a:p xmlns:a="http://schemas.openxmlformats.org/drawingml/2006/main">
            <a:r>
              <a:t>Audit and settlement must stay beyond the primary DBA's reach. Real financial execution needs an equivalent protected gateway to external rails. If a client continues to execute payments directly from primary through a bypass path, the guarantee does not transfer automatically.</a:t>
            </a:r>
          </a:p>
          <a:p xmlns:a="http://schemas.openxmlformats.org/drawingml/2006/main">
            <a:r>
              <a:t>Independently controlled storage or a witness must retain signed checkpoints, and public keys need trusted distribution. A sufficiently recent expected head prevents silent replacement with a valid historical prefix. Backups and PITR address recovery. WORM, when required, addresses retention policy. A TSA supplies independent timestamp evidence if the use case requires it. These services are absent from the local demo.</a:t>
            </a:r>
          </a:p>
          <a:p xmlns:a="http://schemas.openxmlformats.org/drawingml/2006/main">
            <a:r>
              <a:t>Further gates include dependency maintenance, security review, protocol interoperability, scalable Merkle maintenance, longer load runs, database-outage tests, recovery objectives and restore exercises. Security claims always depend on explicit assumptions and tested scope.</a:t>
            </a:r>
          </a:p>
          <a:p xmlns:a="http://schemas.openxmlformats.org/drawingml/2006/main">
            <a:r>
              <a:t>Sources: docs/reference/architecture.md; docs/reference/implementation-status.md, remaining production gates; docs/reference/protocol.md, Signed checkpoints.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1–1.5 minutes, followed by questions.</a:t>
            </a:r>
          </a:p>
          <a:p xmlns:a="http://schemas.openxmlformats.org/drawingml/2006/main">
            <a:r>
              <a:t>For a potential customer, begin with the execution boundary rather than promising to plug in one library. Locate the business authorization decision and the point where money or another protected resource actually changes. Then define immutable fields and versioning, the application's identity and authorization responsibilities, and authoritative settlement beyond the primary DBA.</a:t>
            </a:r>
          </a:p>
          <a:p xmlns:a="http://schemas.openxmlformats.org/drawingml/2006/main">
            <a:r>
              <a:t>The module provides content authentication, an independent receipt, reconciliation, protected execution in the local prototype and audit checkpoints. Customer integration supplies user permissions, evidence of external funding, real payment APIs, operations and independent domain ownership. No universal adapter for MySQL or arbitrary database schemas is implemented.</a:t>
            </a:r>
          </a:p>
          <a:p xmlns:a="http://schemas.openxmlformats.org/drawingml/2006/main">
            <a:r>
              <a:t>A short demonstration can show a normal transfer and identical-key retry, a fabricated primary row with its captured alert, and tampering after settlement with human review of the original protected result. The post-verification pause scenario remains available in the test harness. Show the protected result and postings, not just an HTTP response. For a reliable presentation, retained reports can serve as recorded evidence without presenting them as a newly executed live run.</a:t>
            </a:r>
          </a:p>
          <a:p xmlns:a="http://schemas.openxmlformats.org/drawingml/2006/main">
            <a:r>
              <a:t>Local commands are documented in docs/reference/running.md. verify-local.ps1 runs tests, scenarios and load. recovery.ps1 really stops services and must run separately, without a concurrent demonstration. It should not start unexpectedly during a customer meeting. Never share .local: it contains secrets and key material. Share the sanitized JSON under docs/evidence and the prepared documents. Notification evidence is a local Mailpit capture. Do not claim public email delivery or a new load benchmark.</a:t>
            </a:r>
          </a:p>
          <a:p xmlns:a="http://schemas.openxmlformats.org/drawingml/2006/main">
            <a:r>
              <a:t>If asked about the guarantee, repeat the exact threat model from slide 2. If asked about novelty, explain the engineering integration and reproducible tests without claiming new cryptography. If asked for the next step, propose a bounded proof of concept around one customer business operation with explicit permissions and acceptance criteria.</a:t>
            </a:r>
          </a:p>
          <a:p xmlns:a="http://schemas.openxmlformats.org/drawingml/2006/main">
            <a:r>
              <a:t>Sources: docs/reference/architecture.md; docs/reference/running.md; docs/reference/implementation-status.md; scripts/scenarios.mjs; docs/reference/notifications.md; docs/evidence/notification-verification-2026-09-08.json.</a:t>
            </a:r>
          </a:p>
          <a:p xmlns:a="http://schemas.openxmlformats.org/drawingml/2006/main">
            <a:r>
              <a:t>Implementation snapshot: https://github.com/ViktorKhudiaiev/demo_security_module/tree/e2e35de02abefdcee92f99be58381e53dfb62201</a:t>
            </a:r>
          </a:p>
          <a:p xmlns:a="http://schemas.openxmlformats.org/drawingml/2006/main">
            <a:r>
              <a:t>Article and evidence snapshot: https://github.com/ViktorKhudiaiev/demo_security_module/tree/2dbad6441d3d08a879c976e73613c444d42bd561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f6d30f02ece40a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55b77d8b9754f30" /><Relationship Type="http://schemas.openxmlformats.org/officeDocument/2006/relationships/slideLayout" Target="/ppt/slideLayouts/slideLayout1.xml" Id="Re6ed1bce107c4ec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6ed1bce107c4ec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8a177bcbc7b49aa" /><Relationship Type="http://schemas.openxmlformats.org/officeDocument/2006/relationships/notesSlide" Target="/ppt/notesSlides/notesSlide1.xml" Id="R1247fa3975b146ac"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7d78be143bf44eab" /><Relationship Type="http://schemas.openxmlformats.org/officeDocument/2006/relationships/notesSlide" Target="/ppt/notesSlides/notesSlide2.xml" Id="R6f09564aa6294f2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43397d1d7baa4a39" /><Relationship Type="http://schemas.openxmlformats.org/officeDocument/2006/relationships/notesSlide" Target="/ppt/notesSlides/notesSlide3.xml" Id="Ra1228aab890a437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b45c76b484b84aa1" /><Relationship Type="http://schemas.openxmlformats.org/officeDocument/2006/relationships/notesSlide" Target="/ppt/notesSlides/notesSlide4.xml" Id="Rcf0085dc2f0c408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af43884d79f4865" /><Relationship Type="http://schemas.openxmlformats.org/officeDocument/2006/relationships/notesSlide" Target="/ppt/notesSlides/notesSlide5.xml" Id="R9b699827e2594dc9"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abea8822a6f45d3" /><Relationship Type="http://schemas.openxmlformats.org/officeDocument/2006/relationships/notesSlide" Target="/ppt/notesSlides/notesSlide6.xml" Id="Rbce773029282447e"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409a2b800104c02" /><Relationship Type="http://schemas.openxmlformats.org/officeDocument/2006/relationships/notesSlide" Target="/ppt/notesSlides/notesSlide7.xml" Id="R5c91475fdb284f72"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a0e01e808464635" /><Relationship Type="http://schemas.openxmlformats.org/officeDocument/2006/relationships/notesSlide" Target="/ppt/notesSlides/notesSlide8.xml" Id="Rd9e9bdea88174bd4"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f00befe579c4533" /><Relationship Type="http://schemas.openxmlformats.org/officeDocument/2006/relationships/notesSlide" Target="/ppt/notesSlides/notesSlide9.xml" Id="R0623fa4b2e4f4af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018978b27a8e4d62" /><Relationship Type="http://schemas.openxmlformats.org/officeDocument/2006/relationships/notesSlide" Target="/ppt/notesSlides/notesSlide10.xml" Id="Rab4a11a02b0a412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329a71fb213848df" /><Relationship Type="http://schemas.openxmlformats.org/officeDocument/2006/relationships/notesSlide" Target="/ppt/notesSlides/notesSlide11.xml" Id="R3b1a4f478f0741e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2c622bf355ce482a" /><Relationship Type="http://schemas.openxmlformats.org/officeDocument/2006/relationships/notesSlide" Target="/ppt/notesSlides/notesSlide12.xml" Id="Rfedc4fccebc240b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4a11eddd6c414dbf" /><Relationship Type="http://schemas.openxmlformats.org/officeDocument/2006/relationships/notesSlide" Target="/ppt/notesSlides/notesSlide13.xml" Id="R0c03e4b4831048c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93800a4e68f64baa" /><Relationship Type="http://schemas.openxmlformats.org/officeDocument/2006/relationships/notesSlide" Target="/ppt/notesSlides/notesSlide14.xml" Id="R5e9658d66e584eb1"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title-1">
            <a:extLst xmlns:a="http://schemas.openxmlformats.org/drawingml/2006/main">
              <a:ext uri="{FF2B5EF4-FFF2-40B4-BE49-F238E27FC236}">
                <a16:creationId xmlns:a16="http://schemas.microsoft.com/office/drawing/2014/main" id="{915B80F3-8751-4921-A263-E1E482226B50}"/>
              </a:ext>
            </a:extLst>
          </p:cNvPr>
          <p:cNvSpPr>
            <a:spLocks xmlns:a="http://schemas.openxmlformats.org/drawingml/2006/main" noGrp="1"/>
          </p:cNvSpPr>
          <p:nvPr/>
        </p:nvSpPr>
        <p:spPr>
          <a:xfrm xmlns:a="http://schemas.openxmlformats.org/drawingml/2006/main">
            <a:off x="609600" y="1562100"/>
            <a:ext cx="10715625"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4950" b="1">
                <a:solidFill>
                  <a:srgbClr val="142D4E"/>
                </a:solidFill>
                <a:latin typeface="Arial"/>
                <a:ea typeface="Arial"/>
                <a:cs typeface="Arial"/>
              </a:defRPr>
            </a:pPr>
            <a:r>
              <a:rPr sz="4950" b="1">
                <a:solidFill>
                  <a:srgbClr val="142D4E"/>
                </a:solidFill>
                <a:latin typeface="Arial"/>
                <a:ea typeface="Arial"/>
                <a:cs typeface="Arial"/>
              </a:rPr>
              <a:t>Verifiable Record Integrity</a:t>
            </a:r>
          </a:p>
          <a:p xmlns:a="http://schemas.openxmlformats.org/drawingml/2006/main">
            <a:pPr algn="l">
              <a:buNone/>
              <a:defRPr sz="4950" b="1">
                <a:solidFill>
                  <a:srgbClr val="142D4E"/>
                </a:solidFill>
                <a:latin typeface="Arial"/>
                <a:ea typeface="Arial"/>
                <a:cs typeface="Arial"/>
              </a:defRPr>
            </a:pPr>
            <a:r>
              <a:rPr sz="4950" b="1">
                <a:solidFill>
                  <a:srgbClr val="142D4E"/>
                </a:solidFill>
                <a:latin typeface="Arial"/>
                <a:ea typeface="Arial"/>
                <a:cs typeface="Arial"/>
              </a:rPr>
              <a:t>Without a Blockchain</a:t>
            </a:r>
          </a:p>
        </p:txBody>
      </p:sp>
      <p:sp>
        <p:nvSpPr>
          <p:cNvPr id="2" name="text-1">
            <a:extLst xmlns:a="http://schemas.openxmlformats.org/drawingml/2006/main">
              <a:ext uri="{FF2B5EF4-FFF2-40B4-BE49-F238E27FC236}">
                <a16:creationId xmlns:a16="http://schemas.microsoft.com/office/drawing/2014/main" id="{7DA3DDA1-03EB-45D7-B611-558A63AB2CCB}"/>
              </a:ext>
            </a:extLst>
          </p:cNvPr>
          <p:cNvSpPr>
            <a:spLocks xmlns:a="http://schemas.openxmlformats.org/drawingml/2006/main" noGrp="1"/>
          </p:cNvSpPr>
          <p:nvPr/>
        </p:nvSpPr>
        <p:spPr>
          <a:xfrm xmlns:a="http://schemas.openxmlformats.org/drawingml/2006/main">
            <a:off x="647700" y="3533775"/>
            <a:ext cx="10382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26364B"/>
                </a:solidFill>
                <a:latin typeface="Arial"/>
                <a:ea typeface="Arial"/>
                <a:cs typeface="Arial"/>
              </a:defRPr>
            </a:pPr>
            <a:r>
              <a:rPr sz="2325" b="0">
                <a:solidFill>
                  <a:srgbClr val="26364B"/>
                </a:solidFill>
                <a:latin typeface="Arial"/>
                <a:ea typeface="Arial"/>
                <a:cs typeface="Arial"/>
              </a:rPr>
              <a:t>A PostgreSQL implementation with authenticated operations</a:t>
            </a:r>
          </a:p>
          <a:p xmlns:a="http://schemas.openxmlformats.org/drawingml/2006/main">
            <a:pPr algn="l">
              <a:buNone/>
              <a:defRPr sz="2325" b="0">
                <a:solidFill>
                  <a:srgbClr val="26364B"/>
                </a:solidFill>
                <a:latin typeface="Arial"/>
                <a:ea typeface="Arial"/>
                <a:cs typeface="Arial"/>
              </a:defRPr>
            </a:pPr>
            <a:r>
              <a:rPr sz="2325" b="0">
                <a:solidFill>
                  <a:srgbClr val="26364B"/>
                </a:solidFill>
                <a:latin typeface="Arial"/>
                <a:ea typeface="Arial"/>
                <a:cs typeface="Arial"/>
              </a:rPr>
              <a:t>and protected settlement</a:t>
            </a:r>
          </a:p>
        </p:txBody>
      </p:sp>
      <p:sp>
        <p:nvSpPr>
          <p:cNvPr id="3" name="text-2">
            <a:extLst xmlns:a="http://schemas.openxmlformats.org/drawingml/2006/main">
              <a:ext uri="{FF2B5EF4-FFF2-40B4-BE49-F238E27FC236}">
                <a16:creationId xmlns:a16="http://schemas.microsoft.com/office/drawing/2014/main" id="{048C72B5-3927-435D-A01E-3A7F6CCB110D}"/>
              </a:ext>
            </a:extLst>
          </p:cNvPr>
          <p:cNvSpPr>
            <a:spLocks xmlns:a="http://schemas.openxmlformats.org/drawingml/2006/main" noGrp="1"/>
          </p:cNvSpPr>
          <p:nvPr/>
        </p:nvSpPr>
        <p:spPr>
          <a:xfrm xmlns:a="http://schemas.openxmlformats.org/drawingml/2006/main">
            <a:off x="647700" y="5133975"/>
            <a:ext cx="9906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5E6A78"/>
                </a:solidFill>
                <a:latin typeface="Arial"/>
                <a:ea typeface="Arial"/>
                <a:cs typeface="Arial"/>
              </a:defRPr>
            </a:pPr>
            <a:r>
              <a:rPr sz="1800" b="0">
                <a:solidFill>
                  <a:srgbClr val="5E6A78"/>
                </a:solidFill>
                <a:latin typeface="Arial"/>
                <a:ea typeface="Arial"/>
                <a:cs typeface="Arial"/>
              </a:rPr>
              <a:t>Viktor Khudiaiev</a:t>
            </a:r>
          </a:p>
          <a:p xmlns:a="http://schemas.openxmlformats.org/drawingml/2006/main">
            <a:pPr algn="l">
              <a:buNone/>
              <a:defRPr sz="1800" b="0">
                <a:solidFill>
                  <a:srgbClr val="5E6A78"/>
                </a:solidFill>
                <a:latin typeface="Arial"/>
                <a:ea typeface="Arial"/>
                <a:cs typeface="Arial"/>
              </a:defRPr>
            </a:pPr>
            <a:r>
              <a:rPr sz="1800" b="0">
                <a:solidFill>
                  <a:srgbClr val="5E6A78"/>
                </a:solidFill>
                <a:latin typeface="Arial"/>
                <a:ea typeface="Arial"/>
                <a:cs typeface="Arial"/>
              </a:rPr>
              <a:t>Technical demonstration, September 8, 2026</a:t>
            </a:r>
          </a:p>
        </p:txBody>
      </p:sp>
      <p:sp>
        <p:nvSpPr>
          <p:cNvPr id="4" name="text-3">
            <a:extLst xmlns:a="http://schemas.openxmlformats.org/drawingml/2006/main">
              <a:ext uri="{FF2B5EF4-FFF2-40B4-BE49-F238E27FC236}">
                <a16:creationId xmlns:a16="http://schemas.microsoft.com/office/drawing/2014/main" id="{53157CC1-0502-4BA4-8EFC-840EAB1CB8A2}"/>
              </a:ext>
            </a:extLst>
          </p:cNvPr>
          <p:cNvSpPr>
            <a:spLocks xmlns:a="http://schemas.openxmlformats.org/drawingml/2006/main" noGrp="1"/>
          </p:cNvSpPr>
          <p:nvPr/>
        </p:nvSpPr>
        <p:spPr>
          <a:xfrm xmlns:a="http://schemas.openxmlformats.org/drawingml/2006/main">
            <a:off x="647700" y="637222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75" b="0">
                <a:solidFill>
                  <a:srgbClr val="5E6A78"/>
                </a:solidFill>
                <a:latin typeface="Arial"/>
                <a:ea typeface="Arial"/>
                <a:cs typeface="Arial"/>
              </a:defRPr>
            </a:pPr>
            <a:r>
              <a:rPr sz="1275" b="0">
                <a:solidFill>
                  <a:srgbClr val="5E6A78"/>
                </a:solidFill>
                <a:latin typeface="Arial"/>
                <a:ea typeface="Arial"/>
                <a:cs typeface="Arial"/>
              </a:rPr>
              <a:t>Local prototype. Simulated funds. Production requirements remain explicit.</a:t>
            </a:r>
          </a:p>
        </p:txBody>
      </p:sp>
    </p:spTree>
    <p:extLst>
      <p:ext uri="{BB962C8B-B14F-4D97-AF65-F5344CB8AC3E}">
        <p14:creationId xmlns:p14="http://schemas.microsoft.com/office/powerpoint/2010/main" val="106041968"/>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itle-2">
            <a:extLst xmlns:a="http://schemas.openxmlformats.org/drawingml/2006/main">
              <a:ext uri="{FF2B5EF4-FFF2-40B4-BE49-F238E27FC236}">
                <a16:creationId xmlns:a16="http://schemas.microsoft.com/office/drawing/2014/main" id="{54722CBF-7BE8-4F54-BF2F-AADE78B4030F}"/>
              </a:ext>
            </a:extLst>
          </p:cNvPr>
          <p:cNvSpPr>
            <a:spLocks xmlns:a="http://schemas.openxmlformats.org/drawingml/2006/main" noGrp="1"/>
          </p:cNvSpPr>
          <p:nvPr/>
        </p:nvSpPr>
        <p:spPr>
          <a:xfrm xmlns:a="http://schemas.openxmlformats.org/drawingml/2006/main">
            <a:off x="609600" y="428625"/>
            <a:ext cx="109347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300" b="1">
                <a:solidFill>
                  <a:srgbClr val="142D4E"/>
                </a:solidFill>
                <a:latin typeface="Arial"/>
                <a:ea typeface="Arial"/>
                <a:cs typeface="Arial"/>
              </a:defRPr>
            </a:pPr>
            <a:r>
              <a:rPr sz="3300" b="1">
                <a:solidFill>
                  <a:srgbClr val="142D4E"/>
                </a:solidFill>
                <a:latin typeface="Arial"/>
                <a:ea typeface="Arial"/>
                <a:cs typeface="Arial"/>
              </a:rPr>
              <a:t>Threat model and bounded guarantee</a:t>
            </a:r>
          </a:p>
        </p:txBody>
      </p:sp>
      <p:sp>
        <p:nvSpPr>
          <p:cNvPr id="2" name="text-4">
            <a:extLst xmlns:a="http://schemas.openxmlformats.org/drawingml/2006/main">
              <a:ext uri="{FF2B5EF4-FFF2-40B4-BE49-F238E27FC236}">
                <a16:creationId xmlns:a16="http://schemas.microsoft.com/office/drawing/2014/main" id="{4ECC58D5-E4ED-4491-9B81-44275D4E79D1}"/>
              </a:ext>
            </a:extLst>
          </p:cNvPr>
          <p:cNvSpPr>
            <a:spLocks xmlns:a="http://schemas.openxmlformats.org/drawingml/2006/main" noGrp="1"/>
          </p:cNvSpPr>
          <p:nvPr/>
        </p:nvSpPr>
        <p:spPr>
          <a:xfrm xmlns:a="http://schemas.openxmlformats.org/drawingml/2006/main">
            <a:off x="628650" y="1323975"/>
            <a:ext cx="108775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5E6A78"/>
                </a:solidFill>
                <a:latin typeface="Arial"/>
                <a:ea typeface="Arial"/>
                <a:cs typeface="Arial"/>
              </a:defRPr>
            </a:pPr>
            <a:r>
              <a:rPr sz="1800" b="0">
                <a:solidFill>
                  <a:srgbClr val="5E6A78"/>
                </a:solidFill>
                <a:latin typeface="Arial"/>
                <a:ea typeface="Arial"/>
                <a:cs typeface="Arial"/>
              </a:rPr>
              <a:t>Primary database access alone does not authorize financial execution</a:t>
            </a:r>
          </a:p>
        </p:txBody>
      </p:sp>
      <p:sp>
        <p:nvSpPr>
          <p:cNvPr id="3" name="text-5">
            <a:extLst xmlns:a="http://schemas.openxmlformats.org/drawingml/2006/main">
              <a:ext uri="{FF2B5EF4-FFF2-40B4-BE49-F238E27FC236}">
                <a16:creationId xmlns:a16="http://schemas.microsoft.com/office/drawing/2014/main" id="{D6557895-0213-4790-A1AC-B9E280EB84A1}"/>
              </a:ext>
            </a:extLst>
          </p:cNvPr>
          <p:cNvSpPr>
            <a:spLocks xmlns:a="http://schemas.openxmlformats.org/drawingml/2006/main" noGrp="1"/>
          </p:cNvSpPr>
          <p:nvPr/>
        </p:nvSpPr>
        <p:spPr>
          <a:xfrm xmlns:a="http://schemas.openxmlformats.org/drawingml/2006/main">
            <a:off x="628650" y="6353175"/>
            <a:ext cx="1000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75" b="0">
                <a:solidFill>
                  <a:srgbClr val="5E6A78"/>
                </a:solidFill>
                <a:latin typeface="Arial"/>
                <a:ea typeface="Arial"/>
                <a:cs typeface="Arial"/>
              </a:defRPr>
            </a:pPr>
            <a:r>
              <a:rPr sz="1275" b="0">
                <a:solidFill>
                  <a:srgbClr val="5E6A78"/>
                </a:solidFill>
                <a:latin typeface="Arial"/>
                <a:ea typeface="Arial"/>
                <a:cs typeface="Arial"/>
              </a:rPr>
              <a:t>Local software-key demo. One trusted host. September 2026.</a:t>
            </a:r>
          </a:p>
        </p:txBody>
      </p:sp>
      <p:sp>
        <p:nvSpPr>
          <p:cNvPr id="4" name="text-6">
            <a:extLst xmlns:a="http://schemas.openxmlformats.org/drawingml/2006/main">
              <a:ext uri="{FF2B5EF4-FFF2-40B4-BE49-F238E27FC236}">
                <a16:creationId xmlns:a16="http://schemas.microsoft.com/office/drawing/2014/main" id="{3602F947-4274-42AF-973E-1814B0CA6A3B}"/>
              </a:ext>
            </a:extLst>
          </p:cNvPr>
          <p:cNvSpPr>
            <a:spLocks xmlns:a="http://schemas.openxmlformats.org/drawingml/2006/main" noGrp="1"/>
          </p:cNvSpPr>
          <p:nvPr/>
        </p:nvSpPr>
        <p:spPr>
          <a:xfrm xmlns:a="http://schemas.openxmlformats.org/drawingml/2006/main">
            <a:off x="11020425" y="6334125"/>
            <a:ext cx="523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425" b="0">
                <a:solidFill>
                  <a:srgbClr val="5E6A78"/>
                </a:solidFill>
                <a:latin typeface="Arial"/>
                <a:ea typeface="Arial"/>
                <a:cs typeface="Arial"/>
              </a:defRPr>
            </a:pPr>
            <a:r>
              <a:rPr sz="1425" b="0">
                <a:solidFill>
                  <a:srgbClr val="5E6A78"/>
                </a:solidFill>
                <a:latin typeface="Arial"/>
                <a:ea typeface="Arial"/>
                <a:cs typeface="Arial"/>
              </a:rPr>
              <a:t>02</a:t>
            </a:r>
          </a:p>
        </p:txBody>
      </p:sp>
      <p:graphicFrame>
        <p:nvGraphicFramePr>
          <p:cNvPr id="13" name=""/>
          <p:cNvGraphicFramePr/>
          <p:nvPr/>
        </p:nvGraphicFramePr>
        <p:xfrm>
          <a:off xmlns:a="http://schemas.openxmlformats.org/drawingml/2006/main" x="619125" y="2076450"/>
          <a:ext xmlns:a="http://schemas.openxmlformats.org/drawingml/2006/main" cx="10934700" cy="2781300"/>
        </p:xfrm>
        <a:graphic xmlns:a="http://schemas.openxmlformats.org/drawingml/2006/main">
          <a:graphicData uri="http://schemas.openxmlformats.org/drawingml/2006/table">
            <a:tbl>
              <a:tblPr firstRow="0" bandRow="0"/>
              <a:tblGrid>
                <a:gridCol w="4953000"/>
                <a:gridCol w="5981700"/>
              </a:tblGrid>
              <a:tr h="695325">
                <a:tc>
                  <a:txBody>
                    <a:bodyPr lIns="133350" tIns="95250" rIns="114300" bIns="95250">
                      <a:noAutofit/>
                    </a:bodyPr>
                    <a:lstStyle/>
                    <a:p>
                      <a:r>
                        <a:rPr sz="1950" b="1">
                          <a:solidFill>
                            <a:srgbClr val="FFFFFF"/>
                          </a:solidFill>
                          <a:latin typeface="Arial"/>
                          <a:ea typeface="Arial"/>
                          <a:cs typeface="Arial"/>
                        </a:rPr>
                        <a:t>Attacker controls</a:t>
                      </a:r>
                    </a:p>
                  </a:txBody>
                  <a:tcPr marL="91440" marR="91440" marT="45720" marB="45720" anchor="ctr">
                    <a:solidFill>
                      <a:srgbClr val="142D4E"/>
                    </a:solidFill>
                  </a:tcPr>
                </a:tc>
                <a:tc>
                  <a:txBody>
                    <a:bodyPr lIns="133350" tIns="95250" rIns="114300" bIns="95250">
                      <a:noAutofit/>
                    </a:bodyPr>
                    <a:lstStyle/>
                    <a:p>
                      <a:r>
                        <a:rPr sz="1950" b="1">
                          <a:solidFill>
                            <a:srgbClr val="FFFFFF"/>
                          </a:solidFill>
                          <a:latin typeface="Arial"/>
                          <a:ea typeface="Arial"/>
                          <a:cs typeface="Arial"/>
                        </a:rPr>
                        <a:t>Trusted assumptions</a:t>
                      </a:r>
                    </a:p>
                  </a:txBody>
                  <a:tcPr marL="91440" marR="91440" marT="45720" marB="45720" anchor="ctr">
                    <a:solidFill>
                      <a:srgbClr val="142D4E"/>
                    </a:solidFill>
                  </a:tcPr>
                </a:tc>
              </a:tr>
              <a:tr h="695325">
                <a:tc>
                  <a:txBody>
                    <a:bodyPr lIns="133350" tIns="95250" rIns="114300" bIns="95250">
                      <a:noAutofit/>
                    </a:bodyPr>
                    <a:lstStyle/>
                    <a:p>
                      <a:r>
                        <a:rPr sz="1950" b="0">
                          <a:solidFill>
                            <a:srgbClr val="26364B"/>
                          </a:solidFill>
                          <a:latin typeface="Arial"/>
                          <a:ea typeface="Arial"/>
                          <a:cs typeface="Arial"/>
                        </a:rPr>
                        <a:t>Primary rows, outbox hints and status projections</a:t>
                      </a:r>
                    </a:p>
                  </a:txBody>
                  <a:tcPr marL="91440" marR="91440" marT="45720" marB="45720" anchor="ctr">
                    <a:solidFill>
                      <a:srgbClr val="FFFFFF"/>
                    </a:solidFill>
                  </a:tcPr>
                </a:tc>
                <a:tc>
                  <a:txBody>
                    <a:bodyPr lIns="133350" tIns="95250" rIns="114300" bIns="95250">
                      <a:noAutofit/>
                    </a:bodyPr>
                    <a:lstStyle/>
                    <a:p>
                      <a:r>
                        <a:rPr sz="1950" b="0">
                          <a:solidFill>
                            <a:srgbClr val="26364B"/>
                          </a:solidFill>
                          <a:latin typeface="Arial"/>
                          <a:ea typeface="Arial"/>
                          <a:cs typeface="Arial"/>
                        </a:rPr>
                        <a:t>Application and service credentials</a:t>
                      </a:r>
                    </a:p>
                  </a:txBody>
                  <a:tcPr marL="91440" marR="91440" marT="45720" marB="45720" anchor="ctr">
                    <a:solidFill>
                      <a:srgbClr val="FFFFFF"/>
                    </a:solidFill>
                  </a:tcPr>
                </a:tc>
              </a:tr>
              <a:tr h="695325">
                <a:tc>
                  <a:txBody>
                    <a:bodyPr lIns="133350" tIns="95250" rIns="114300" bIns="95250">
                      <a:noAutofit/>
                    </a:bodyPr>
                    <a:lstStyle/>
                    <a:p>
                      <a:r>
                        <a:rPr sz="1950" b="0">
                          <a:solidFill>
                            <a:srgbClr val="26364B"/>
                          </a:solidFill>
                          <a:latin typeface="Arial"/>
                          <a:ea typeface="Arial"/>
                          <a:cs typeface="Arial"/>
                        </a:rPr>
                        <a:t>Primary insertion, modification, deletion and replay</a:t>
                      </a:r>
                    </a:p>
                  </a:txBody>
                  <a:tcPr marL="91440" marR="91440" marT="45720" marB="45720" anchor="ctr">
                    <a:solidFill>
                      <a:srgbClr val="FFFFFF"/>
                    </a:solidFill>
                  </a:tcPr>
                </a:tc>
                <a:tc>
                  <a:txBody>
                    <a:bodyPr lIns="133350" tIns="95250" rIns="114300" bIns="95250">
                      <a:noAutofit/>
                    </a:bodyPr>
                    <a:lstStyle/>
                    <a:p>
                      <a:r>
                        <a:rPr sz="1950" b="0">
                          <a:solidFill>
                            <a:srgbClr val="26364B"/>
                          </a:solidFill>
                          <a:latin typeface="Arial"/>
                          <a:ea typeface="Arial"/>
                          <a:cs typeface="Arial"/>
                        </a:rPr>
                        <a:t>Key service, processor and embedded broker</a:t>
                      </a:r>
                    </a:p>
                  </a:txBody>
                  <a:tcPr marL="91440" marR="91440" marT="45720" marB="45720" anchor="ctr">
                    <a:solidFill>
                      <a:srgbClr val="FFFFFF"/>
                    </a:solidFill>
                  </a:tcPr>
                </a:tc>
              </a:tr>
              <a:tr h="695325">
                <a:tc>
                  <a:txBody>
                    <a:bodyPr lIns="133350" tIns="95250" rIns="114300" bIns="95250">
                      <a:noAutofit/>
                    </a:bodyPr>
                    <a:lstStyle/>
                    <a:p>
                      <a:r>
                        <a:rPr sz="1950" b="0">
                          <a:solidFill>
                            <a:srgbClr val="26364B"/>
                          </a:solidFill>
                          <a:latin typeface="Arial"/>
                          <a:ea typeface="Arial"/>
                          <a:cs typeface="Arial"/>
                        </a:rPr>
                        <a:t>Primary triggers and historical restores</a:t>
                      </a:r>
                    </a:p>
                  </a:txBody>
                  <a:tcPr marL="91440" marR="91440" marT="45720" marB="45720" anchor="ctr">
                    <a:solidFill>
                      <a:srgbClr val="FFFFFF"/>
                    </a:solidFill>
                  </a:tcPr>
                </a:tc>
                <a:tc>
                  <a:txBody>
                    <a:bodyPr lIns="133350" tIns="95250" rIns="114300" bIns="95250">
                      <a:noAutofit/>
                    </a:bodyPr>
                    <a:lstStyle/>
                    <a:p>
                      <a:r>
                        <a:rPr sz="1950" b="0">
                          <a:solidFill>
                            <a:srgbClr val="26364B"/>
                          </a:solidFill>
                          <a:latin typeface="Arial"/>
                          <a:ea typeface="Arial"/>
                          <a:cs typeface="Arial"/>
                        </a:rPr>
                        <a:t>Audit/Protected DB and the common host</a:t>
                      </a:r>
                    </a:p>
                  </a:txBody>
                  <a:tcPr marL="91440" marR="91440" marT="45720" marB="45720" anchor="ctr">
                    <a:solidFill>
                      <a:srgbClr val="FFFFFF"/>
                    </a:solidFill>
                  </a:tcPr>
                </a:tc>
              </a:tr>
            </a:tbl>
          </a:graphicData>
        </a:graphic>
      </p:graphicFrame>
      <p:sp>
        <p:nvSpPr>
          <p:cNvPr id="6" name="text-7">
            <a:extLst xmlns:a="http://schemas.openxmlformats.org/drawingml/2006/main">
              <a:ext uri="{FF2B5EF4-FFF2-40B4-BE49-F238E27FC236}">
                <a16:creationId xmlns:a16="http://schemas.microsoft.com/office/drawing/2014/main" id="{7FE26BC6-6E41-4EF2-BFD2-141C1F651283}"/>
              </a:ext>
            </a:extLst>
          </p:cNvPr>
          <p:cNvSpPr>
            <a:spLocks xmlns:a="http://schemas.openxmlformats.org/drawingml/2006/main" noGrp="1"/>
          </p:cNvSpPr>
          <p:nvPr/>
        </p:nvSpPr>
        <p:spPr>
          <a:xfrm xmlns:a="http://schemas.openxmlformats.org/drawingml/2006/main">
            <a:off x="638175" y="5276850"/>
            <a:ext cx="10715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950" b="0">
                <a:solidFill>
                  <a:srgbClr val="5E6A78"/>
                </a:solidFill>
                <a:latin typeface="Arial"/>
                <a:ea typeface="Arial"/>
                <a:cs typeface="Arial"/>
              </a:defRPr>
            </a:pPr>
            <a:r>
              <a:rPr sz="1950" b="0">
                <a:solidFill>
                  <a:srgbClr val="5E6A78"/>
                </a:solidFill>
                <a:latin typeface="Arial"/>
                <a:ea typeface="Arial"/>
                <a:cs typeface="Arial"/>
              </a:rPr>
              <a:t>Excluded: confidentiality, whole-host compromise, guaranteed availability</a:t>
            </a:r>
          </a:p>
          <a:p xmlns:a="http://schemas.openxmlformats.org/drawingml/2006/main">
            <a:pPr algn="l">
              <a:buNone/>
              <a:defRPr sz="1950" b="0">
                <a:solidFill>
                  <a:srgbClr val="5E6A78"/>
                </a:solidFill>
                <a:latin typeface="Arial"/>
                <a:ea typeface="Arial"/>
                <a:cs typeface="Arial"/>
              </a:defRPr>
            </a:pPr>
            <a:r>
              <a:rPr sz="1950" b="0">
                <a:solidFill>
                  <a:srgbClr val="5E6A78"/>
                </a:solidFill>
                <a:latin typeface="Arial"/>
                <a:ea typeface="Arial"/>
                <a:cs typeface="Arial"/>
              </a:rPr>
              <a:t>and automatic regulatory compliance.</a:t>
            </a:r>
          </a:p>
        </p:txBody>
      </p:sp>
    </p:spTree>
    <p:extLst>
      <p:ext uri="{BB962C8B-B14F-4D97-AF65-F5344CB8AC3E}">
        <p14:creationId xmlns:p14="http://schemas.microsoft.com/office/powerpoint/2010/main" val="211488380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6" name="title-3">
            <a:extLst xmlns:a="http://schemas.openxmlformats.org/drawingml/2006/main">
              <a:ext uri="{FF2B5EF4-FFF2-40B4-BE49-F238E27FC236}">
                <a16:creationId xmlns:a16="http://schemas.microsoft.com/office/drawing/2014/main" id="{79687537-BFAC-45D1-8836-EDC3E16E81C9}"/>
              </a:ext>
            </a:extLst>
          </p:cNvPr>
          <p:cNvSpPr>
            <a:spLocks xmlns:a="http://schemas.openxmlformats.org/drawingml/2006/main" noGrp="1"/>
          </p:cNvSpPr>
          <p:nvPr/>
        </p:nvSpPr>
        <p:spPr>
          <a:xfrm xmlns:a="http://schemas.openxmlformats.org/drawingml/2006/main">
            <a:off x="609600" y="428625"/>
            <a:ext cx="109347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300" b="1">
                <a:solidFill>
                  <a:srgbClr val="142D4E"/>
                </a:solidFill>
                <a:latin typeface="Arial"/>
                <a:ea typeface="Arial"/>
                <a:cs typeface="Arial"/>
              </a:defRPr>
            </a:pPr>
            <a:r>
              <a:rPr sz="3300" b="1">
                <a:solidFill>
                  <a:srgbClr val="142D4E"/>
                </a:solidFill>
                <a:latin typeface="Arial"/>
                <a:ea typeface="Arial"/>
                <a:cs typeface="Arial"/>
              </a:rPr>
              <a:t>Current local architecture</a:t>
            </a:r>
          </a:p>
        </p:txBody>
      </p:sp>
      <p:sp>
        <p:nvSpPr>
          <p:cNvPr id="2" name="text-8">
            <a:extLst xmlns:a="http://schemas.openxmlformats.org/drawingml/2006/main">
              <a:ext uri="{FF2B5EF4-FFF2-40B4-BE49-F238E27FC236}">
                <a16:creationId xmlns:a16="http://schemas.microsoft.com/office/drawing/2014/main" id="{9CB3562A-2508-44BA-84B9-770FD45E194E}"/>
              </a:ext>
            </a:extLst>
          </p:cNvPr>
          <p:cNvSpPr>
            <a:spLocks xmlns:a="http://schemas.openxmlformats.org/drawingml/2006/main" noGrp="1"/>
          </p:cNvSpPr>
          <p:nvPr/>
        </p:nvSpPr>
        <p:spPr>
          <a:xfrm xmlns:a="http://schemas.openxmlformats.org/drawingml/2006/main">
            <a:off x="628650" y="1323975"/>
            <a:ext cx="108775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5E6A78"/>
                </a:solidFill>
                <a:latin typeface="Arial"/>
                <a:ea typeface="Arial"/>
                <a:cs typeface="Arial"/>
              </a:defRPr>
            </a:pPr>
            <a:r>
              <a:rPr sz="1800" b="0">
                <a:solidFill>
                  <a:srgbClr val="5E6A78"/>
                </a:solidFill>
                <a:latin typeface="Arial"/>
                <a:ea typeface="Arial"/>
                <a:cs typeface="Arial"/>
              </a:rPr>
              <a:t>Two PostgreSQL databases. ActiveMQ runs inside the processor JVM.</a:t>
            </a:r>
          </a:p>
        </p:txBody>
      </p:sp>
      <p:sp>
        <p:nvSpPr>
          <p:cNvPr id="3" name="text-9">
            <a:extLst xmlns:a="http://schemas.openxmlformats.org/drawingml/2006/main">
              <a:ext uri="{FF2B5EF4-FFF2-40B4-BE49-F238E27FC236}">
                <a16:creationId xmlns:a16="http://schemas.microsoft.com/office/drawing/2014/main" id="{44D12494-5BE1-4C95-A2F4-955865B66229}"/>
              </a:ext>
            </a:extLst>
          </p:cNvPr>
          <p:cNvSpPr>
            <a:spLocks xmlns:a="http://schemas.openxmlformats.org/drawingml/2006/main" noGrp="1"/>
          </p:cNvSpPr>
          <p:nvPr/>
        </p:nvSpPr>
        <p:spPr>
          <a:xfrm xmlns:a="http://schemas.openxmlformats.org/drawingml/2006/main">
            <a:off x="628650" y="6353175"/>
            <a:ext cx="1000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75" b="0">
                <a:solidFill>
                  <a:srgbClr val="5E6A78"/>
                </a:solidFill>
                <a:latin typeface="Arial"/>
                <a:ea typeface="Arial"/>
                <a:cs typeface="Arial"/>
              </a:defRPr>
            </a:pPr>
            <a:r>
              <a:rPr sz="1275" b="0">
                <a:solidFill>
                  <a:srgbClr val="5E6A78"/>
                </a:solidFill>
                <a:latin typeface="Arial"/>
                <a:ea typeface="Arial"/>
                <a:cs typeface="Arial"/>
              </a:rPr>
              <a:t>Local software-key demo. One trusted host. September 2026.</a:t>
            </a:r>
          </a:p>
        </p:txBody>
      </p:sp>
      <p:sp>
        <p:nvSpPr>
          <p:cNvPr id="4" name="text-10">
            <a:extLst xmlns:a="http://schemas.openxmlformats.org/drawingml/2006/main">
              <a:ext uri="{FF2B5EF4-FFF2-40B4-BE49-F238E27FC236}">
                <a16:creationId xmlns:a16="http://schemas.microsoft.com/office/drawing/2014/main" id="{89AF7C5E-3EC3-4CA2-BCB9-C9A379980B9C}"/>
              </a:ext>
            </a:extLst>
          </p:cNvPr>
          <p:cNvSpPr>
            <a:spLocks xmlns:a="http://schemas.openxmlformats.org/drawingml/2006/main" noGrp="1"/>
          </p:cNvSpPr>
          <p:nvPr/>
        </p:nvSpPr>
        <p:spPr>
          <a:xfrm xmlns:a="http://schemas.openxmlformats.org/drawingml/2006/main">
            <a:off x="11020425" y="6334125"/>
            <a:ext cx="523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425" b="0">
                <a:solidFill>
                  <a:srgbClr val="5E6A78"/>
                </a:solidFill>
                <a:latin typeface="Arial"/>
                <a:ea typeface="Arial"/>
                <a:cs typeface="Arial"/>
              </a:defRPr>
            </a:pPr>
            <a:r>
              <a:rPr sz="1425" b="0">
                <a:solidFill>
                  <a:srgbClr val="5E6A78"/>
                </a:solidFill>
                <a:latin typeface="Arial"/>
                <a:ea typeface="Arial"/>
                <a:cs typeface="Arial"/>
              </a:rPr>
              <a:t>03</a:t>
            </a:r>
          </a:p>
        </p:txBody>
      </p:sp>
      <p:sp>
        <p:nvSpPr>
          <p:cNvPr id="5" name="diagram-11">
            <a:extLst xmlns:a="http://schemas.openxmlformats.org/drawingml/2006/main">
              <a:ext uri="{FF2B5EF4-FFF2-40B4-BE49-F238E27FC236}">
                <a16:creationId xmlns:a16="http://schemas.microsoft.com/office/drawing/2014/main" id="{D5A5CDBF-7C08-4A3E-8576-C54AD4CBC329}"/>
              </a:ext>
            </a:extLst>
          </p:cNvPr>
          <p:cNvSpPr>
            <a:spLocks xmlns:a="http://schemas.openxmlformats.org/drawingml/2006/main" noGrp="1"/>
          </p:cNvSpPr>
          <p:nvPr/>
        </p:nvSpPr>
        <p:spPr>
          <a:xfrm xmlns:a="http://schemas.openxmlformats.org/drawingml/2006/main">
            <a:off x="609600" y="2238375"/>
            <a:ext cx="2095500" cy="809625"/>
          </a:xfrm>
          <a:prstGeom xmlns:a="http://schemas.openxmlformats.org/drawingml/2006/main" prst="rect">
            <a:avLst/>
          </a:prstGeom>
          <a:solidFill xmlns:a="http://schemas.openxmlformats.org/drawingml/2006/main">
            <a:srgbClr val="FFFFFF"/>
          </a:solidFill>
          <a:ln xmlns:a="http://schemas.openxmlformats.org/drawingml/2006/main" w="19050">
            <a:solidFill>
              <a:srgbClr val="2463A6"/>
            </a:solidFill>
            <a:prstDash val="solid"/>
          </a:ln>
        </p:spPr>
        <p:txBody>
          <a:bodyPr xmlns:a="http://schemas.openxmlformats.org/drawingml/2006/main" wrap="square" lIns="95250" tIns="85725" rIns="95250" bIns="85725" anchor="ctr">
            <a:noAutofit/>
          </a:bodyPr>
          <a:lstStyle xmlns:a="http://schemas.openxmlformats.org/drawingml/2006/main"/>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Application</a:t>
            </a:r>
          </a:p>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:8080</a:t>
            </a:r>
          </a:p>
        </p:txBody>
      </p:sp>
      <p:sp>
        <p:nvSpPr>
          <p:cNvPr id="6" name="diagram-12">
            <a:extLst xmlns:a="http://schemas.openxmlformats.org/drawingml/2006/main">
              <a:ext uri="{FF2B5EF4-FFF2-40B4-BE49-F238E27FC236}">
                <a16:creationId xmlns:a16="http://schemas.microsoft.com/office/drawing/2014/main" id="{CF406C98-4974-43A3-9315-17B1D4DCED4D}"/>
              </a:ext>
            </a:extLst>
          </p:cNvPr>
          <p:cNvSpPr>
            <a:spLocks xmlns:a="http://schemas.openxmlformats.org/drawingml/2006/main" noGrp="1"/>
          </p:cNvSpPr>
          <p:nvPr/>
        </p:nvSpPr>
        <p:spPr>
          <a:xfrm xmlns:a="http://schemas.openxmlformats.org/drawingml/2006/main">
            <a:off x="609600" y="4305300"/>
            <a:ext cx="2095500" cy="809625"/>
          </a:xfrm>
          <a:prstGeom xmlns:a="http://schemas.openxmlformats.org/drawingml/2006/main" prst="rect">
            <a:avLst/>
          </a:prstGeom>
          <a:solidFill xmlns:a="http://schemas.openxmlformats.org/drawingml/2006/main">
            <a:srgbClr val="FFFFFF"/>
          </a:solidFill>
          <a:ln xmlns:a="http://schemas.openxmlformats.org/drawingml/2006/main" w="19050">
            <a:solidFill>
              <a:srgbClr val="2463A6"/>
            </a:solidFill>
            <a:prstDash val="solid"/>
          </a:ln>
        </p:spPr>
        <p:txBody>
          <a:bodyPr xmlns:a="http://schemas.openxmlformats.org/drawingml/2006/main" wrap="square" lIns="95250" tIns="85725" rIns="95250" bIns="85725" anchor="ctr">
            <a:noAutofit/>
          </a:bodyPr>
          <a:lstStyle xmlns:a="http://schemas.openxmlformats.org/drawingml/2006/main"/>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Key service</a:t>
            </a:r>
          </a:p>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:8081</a:t>
            </a:r>
          </a:p>
        </p:txBody>
      </p:sp>
      <p:sp>
        <p:nvSpPr>
          <p:cNvPr id="7" name="diagram-13">
            <a:extLst xmlns:a="http://schemas.openxmlformats.org/drawingml/2006/main">
              <a:ext uri="{FF2B5EF4-FFF2-40B4-BE49-F238E27FC236}">
                <a16:creationId xmlns:a16="http://schemas.microsoft.com/office/drawing/2014/main" id="{19931A0D-8B1B-4C81-A38B-EF863F66641A}"/>
              </a:ext>
            </a:extLst>
          </p:cNvPr>
          <p:cNvSpPr>
            <a:spLocks xmlns:a="http://schemas.openxmlformats.org/drawingml/2006/main" noGrp="1"/>
          </p:cNvSpPr>
          <p:nvPr/>
        </p:nvSpPr>
        <p:spPr>
          <a:xfrm xmlns:a="http://schemas.openxmlformats.org/drawingml/2006/main">
            <a:off x="4619625" y="2238375"/>
            <a:ext cx="2619375" cy="809625"/>
          </a:xfrm>
          <a:prstGeom xmlns:a="http://schemas.openxmlformats.org/drawingml/2006/main" prst="rect">
            <a:avLst/>
          </a:prstGeom>
          <a:solidFill xmlns:a="http://schemas.openxmlformats.org/drawingml/2006/main">
            <a:srgbClr val="FFF3F2"/>
          </a:solidFill>
          <a:ln xmlns:a="http://schemas.openxmlformats.org/drawingml/2006/main" w="19050">
            <a:solidFill>
              <a:srgbClr val="B43138"/>
            </a:solidFill>
            <a:prstDash val="solid"/>
          </a:ln>
        </p:spPr>
        <p:txBody>
          <a:bodyPr xmlns:a="http://schemas.openxmlformats.org/drawingml/2006/main" wrap="square" lIns="95250" tIns="85725" rIns="95250" bIns="85725" anchor="ctr">
            <a:noAutofit/>
          </a:bodyPr>
          <a:lstStyle xmlns:a="http://schemas.openxmlformats.org/drawingml/2006/main"/>
          <a:p xmlns:a="http://schemas.openxmlformats.org/drawingml/2006/main">
            <a:pPr algn="ctr">
              <a:buNone/>
              <a:defRPr sz="1800" b="1">
                <a:solidFill>
                  <a:srgbClr val="B43138"/>
                </a:solidFill>
                <a:latin typeface="Arial"/>
                <a:ea typeface="Arial"/>
                <a:cs typeface="Arial"/>
              </a:defRPr>
            </a:pPr>
            <a:r>
              <a:rPr sz="1800" b="1">
                <a:solidFill>
                  <a:srgbClr val="B43138"/>
                </a:solidFill>
                <a:latin typeface="Arial"/>
                <a:ea typeface="Arial"/>
                <a:cs typeface="Arial"/>
              </a:rPr>
              <a:t>Main DB</a:t>
            </a:r>
          </a:p>
          <a:p xmlns:a="http://schemas.openxmlformats.org/drawingml/2006/main">
            <a:pPr algn="ctr">
              <a:buNone/>
              <a:defRPr sz="1800" b="1">
                <a:solidFill>
                  <a:srgbClr val="B43138"/>
                </a:solidFill>
                <a:latin typeface="Arial"/>
                <a:ea typeface="Arial"/>
                <a:cs typeface="Arial"/>
              </a:defRPr>
            </a:pPr>
            <a:r>
              <a:rPr sz="1800" b="1">
                <a:solidFill>
                  <a:srgbClr val="B43138"/>
                </a:solidFill>
                <a:latin typeface="Arial"/>
                <a:ea typeface="Arial"/>
                <a:cs typeface="Arial"/>
              </a:rPr>
              <a:t>Intents and outbox</a:t>
            </a:r>
          </a:p>
        </p:txBody>
      </p:sp>
      <p:sp>
        <p:nvSpPr>
          <p:cNvPr id="8" name="diagram-14">
            <a:extLst xmlns:a="http://schemas.openxmlformats.org/drawingml/2006/main">
              <a:ext uri="{FF2B5EF4-FFF2-40B4-BE49-F238E27FC236}">
                <a16:creationId xmlns:a16="http://schemas.microsoft.com/office/drawing/2014/main" id="{0AB28B9D-8A2C-4DC1-A455-33CA296325A9}"/>
              </a:ext>
            </a:extLst>
          </p:cNvPr>
          <p:cNvSpPr>
            <a:spLocks xmlns:a="http://schemas.openxmlformats.org/drawingml/2006/main" noGrp="1"/>
          </p:cNvSpPr>
          <p:nvPr/>
        </p:nvSpPr>
        <p:spPr>
          <a:xfrm xmlns:a="http://schemas.openxmlformats.org/drawingml/2006/main">
            <a:off x="4191000" y="4305300"/>
            <a:ext cx="3048000" cy="990600"/>
          </a:xfrm>
          <a:prstGeom xmlns:a="http://schemas.openxmlformats.org/drawingml/2006/main" prst="rect">
            <a:avLst/>
          </a:prstGeom>
          <a:solidFill xmlns:a="http://schemas.openxmlformats.org/drawingml/2006/main">
            <a:srgbClr val="FFFFFF"/>
          </a:solidFill>
          <a:ln xmlns:a="http://schemas.openxmlformats.org/drawingml/2006/main" w="19050">
            <a:solidFill>
              <a:srgbClr val="2463A6"/>
            </a:solidFill>
            <a:prstDash val="solid"/>
          </a:ln>
        </p:spPr>
        <p:txBody>
          <a:bodyPr xmlns:a="http://schemas.openxmlformats.org/drawingml/2006/main" wrap="square" lIns="95250" tIns="85725" rIns="95250" bIns="85725" anchor="ctr">
            <a:noAutofit/>
          </a:bodyPr>
          <a:lstStyle xmlns:a="http://schemas.openxmlformats.org/drawingml/2006/main"/>
          <a:p xmlns:a="http://schemas.openxmlformats.org/drawingml/2006/main">
            <a:pPr algn="ctr">
              <a:buNone/>
              <a:defRPr sz="1725" b="1">
                <a:solidFill>
                  <a:srgbClr val="2463A6"/>
                </a:solidFill>
                <a:latin typeface="Arial"/>
                <a:ea typeface="Arial"/>
                <a:cs typeface="Arial"/>
              </a:defRPr>
            </a:pPr>
            <a:r>
              <a:rPr sz="1725" b="1">
                <a:solidFill>
                  <a:srgbClr val="2463A6"/>
                </a:solidFill>
                <a:latin typeface="Arial"/>
                <a:ea typeface="Arial"/>
                <a:cs typeface="Arial"/>
              </a:rPr>
              <a:t>Audit / Protected DB</a:t>
            </a:r>
          </a:p>
          <a:p xmlns:a="http://schemas.openxmlformats.org/drawingml/2006/main">
            <a:pPr algn="ctr">
              <a:buNone/>
              <a:defRPr sz="1725" b="1">
                <a:solidFill>
                  <a:srgbClr val="2463A6"/>
                </a:solidFill>
                <a:latin typeface="Arial"/>
                <a:ea typeface="Arial"/>
                <a:cs typeface="Arial"/>
              </a:defRPr>
            </a:pPr>
            <a:r>
              <a:rPr sz="1725" b="1">
                <a:solidFill>
                  <a:srgbClr val="2463A6"/>
                </a:solidFill>
                <a:latin typeface="Arial"/>
                <a:ea typeface="Arial"/>
                <a:cs typeface="Arial"/>
              </a:rPr>
              <a:t>Evidence and accounting</a:t>
            </a:r>
          </a:p>
        </p:txBody>
      </p:sp>
      <p:sp>
        <p:nvSpPr>
          <p:cNvPr id="9" name="diagram-15">
            <a:extLst xmlns:a="http://schemas.openxmlformats.org/drawingml/2006/main">
              <a:ext uri="{FF2B5EF4-FFF2-40B4-BE49-F238E27FC236}">
                <a16:creationId xmlns:a16="http://schemas.microsoft.com/office/drawing/2014/main" id="{CE21A0E8-ECB8-4BB1-912C-79112CCCC037}"/>
              </a:ext>
            </a:extLst>
          </p:cNvPr>
          <p:cNvSpPr>
            <a:spLocks xmlns:a="http://schemas.openxmlformats.org/drawingml/2006/main" noGrp="1"/>
          </p:cNvSpPr>
          <p:nvPr/>
        </p:nvSpPr>
        <p:spPr>
          <a:xfrm xmlns:a="http://schemas.openxmlformats.org/drawingml/2006/main">
            <a:off x="8734425" y="1866900"/>
            <a:ext cx="2819400" cy="3619500"/>
          </a:xfrm>
          <a:prstGeom xmlns:a="http://schemas.openxmlformats.org/drawingml/2006/main" prst="rect">
            <a:avLst/>
          </a:prstGeom>
          <a:solidFill xmlns:a="http://schemas.openxmlformats.org/drawingml/2006/main">
            <a:srgbClr val="F4F7FA"/>
          </a:solidFill>
          <a:ln xmlns:a="http://schemas.openxmlformats.org/drawingml/2006/main" w="19050">
            <a:solidFill>
              <a:srgbClr val="2463A6"/>
            </a:solidFill>
            <a:prstDash val="dash"/>
          </a:ln>
        </p:spPr>
      </p:sp>
      <p:sp>
        <p:nvSpPr>
          <p:cNvPr id="10" name="text-16">
            <a:extLst xmlns:a="http://schemas.openxmlformats.org/drawingml/2006/main">
              <a:ext uri="{FF2B5EF4-FFF2-40B4-BE49-F238E27FC236}">
                <a16:creationId xmlns:a16="http://schemas.microsoft.com/office/drawing/2014/main" id="{84B55783-4AA6-40FD-A0FC-5A20668CBA08}"/>
              </a:ext>
            </a:extLst>
          </p:cNvPr>
          <p:cNvSpPr>
            <a:spLocks xmlns:a="http://schemas.openxmlformats.org/drawingml/2006/main" noGrp="1"/>
          </p:cNvSpPr>
          <p:nvPr/>
        </p:nvSpPr>
        <p:spPr>
          <a:xfrm xmlns:a="http://schemas.openxmlformats.org/drawingml/2006/main">
            <a:off x="8896350" y="2000250"/>
            <a:ext cx="25050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500" b="1">
                <a:solidFill>
                  <a:srgbClr val="142D4E"/>
                </a:solidFill>
                <a:latin typeface="Arial"/>
                <a:ea typeface="Arial"/>
                <a:cs typeface="Arial"/>
              </a:defRPr>
            </a:pPr>
            <a:r>
              <a:rPr sz="1500" b="1">
                <a:solidFill>
                  <a:srgbClr val="142D4E"/>
                </a:solidFill>
                <a:latin typeface="Arial"/>
                <a:ea typeface="Arial"/>
                <a:cs typeface="Arial"/>
              </a:rPr>
              <a:t>PROCESSOR JVM :8082</a:t>
            </a:r>
          </a:p>
        </p:txBody>
      </p:sp>
      <p:sp>
        <p:nvSpPr>
          <p:cNvPr id="11" name="diagram-17">
            <a:extLst xmlns:a="http://schemas.openxmlformats.org/drawingml/2006/main">
              <a:ext uri="{FF2B5EF4-FFF2-40B4-BE49-F238E27FC236}">
                <a16:creationId xmlns:a16="http://schemas.microsoft.com/office/drawing/2014/main" id="{BF1E262D-5BF6-4255-B3ED-8AD8739CD94D}"/>
              </a:ext>
            </a:extLst>
          </p:cNvPr>
          <p:cNvSpPr>
            <a:spLocks xmlns:a="http://schemas.openxmlformats.org/drawingml/2006/main" noGrp="1"/>
          </p:cNvSpPr>
          <p:nvPr/>
        </p:nvSpPr>
        <p:spPr>
          <a:xfrm xmlns:a="http://schemas.openxmlformats.org/drawingml/2006/main">
            <a:off x="8924925" y="2476500"/>
            <a:ext cx="2438400" cy="819150"/>
          </a:xfrm>
          <a:prstGeom xmlns:a="http://schemas.openxmlformats.org/drawingml/2006/main" prst="rect">
            <a:avLst/>
          </a:prstGeom>
          <a:solidFill xmlns:a="http://schemas.openxmlformats.org/drawingml/2006/main">
            <a:srgbClr val="FFFFFF"/>
          </a:solidFill>
          <a:ln xmlns:a="http://schemas.openxmlformats.org/drawingml/2006/main" w="19050">
            <a:solidFill>
              <a:srgbClr val="2463A6"/>
            </a:solidFill>
            <a:prstDash val="solid"/>
          </a:ln>
        </p:spPr>
        <p:txBody>
          <a:bodyPr xmlns:a="http://schemas.openxmlformats.org/drawingml/2006/main" wrap="square" lIns="95250" tIns="85725" rIns="95250" bIns="85725" anchor="ctr">
            <a:noAutofit/>
          </a:bodyPr>
          <a:lstStyle xmlns:a="http://schemas.openxmlformats.org/drawingml/2006/main"/>
          <a:p xmlns:a="http://schemas.openxmlformats.org/drawingml/2006/main">
            <a:pPr algn="ctr">
              <a:buNone/>
              <a:defRPr sz="1725" b="1">
                <a:solidFill>
                  <a:srgbClr val="2463A6"/>
                </a:solidFill>
                <a:latin typeface="Arial"/>
                <a:ea typeface="Arial"/>
                <a:cs typeface="Arial"/>
              </a:defRPr>
            </a:pPr>
            <a:r>
              <a:rPr sz="1725" b="1">
                <a:solidFill>
                  <a:srgbClr val="2463A6"/>
                </a:solidFill>
                <a:latin typeface="Arial"/>
                <a:ea typeface="Arial"/>
                <a:cs typeface="Arial"/>
              </a:rPr>
              <a:t>Embedded ActiveMQ</a:t>
            </a:r>
          </a:p>
          <a:p xmlns:a="http://schemas.openxmlformats.org/drawingml/2006/main">
            <a:pPr algn="ctr">
              <a:buNone/>
              <a:defRPr sz="1725" b="1">
                <a:solidFill>
                  <a:srgbClr val="2463A6"/>
                </a:solidFill>
                <a:latin typeface="Arial"/>
                <a:ea typeface="Arial"/>
                <a:cs typeface="Arial"/>
              </a:defRPr>
            </a:pPr>
            <a:r>
              <a:rPr sz="1725" b="1">
                <a:solidFill>
                  <a:srgbClr val="2463A6"/>
                </a:solidFill>
                <a:latin typeface="Arial"/>
                <a:ea typeface="Arial"/>
                <a:cs typeface="Arial"/>
              </a:rPr>
              <a:t>Persistent UUID hints</a:t>
            </a:r>
          </a:p>
        </p:txBody>
      </p:sp>
      <p:sp>
        <p:nvSpPr>
          <p:cNvPr id="12" name="diagram-18">
            <a:extLst xmlns:a="http://schemas.openxmlformats.org/drawingml/2006/main">
              <a:ext uri="{FF2B5EF4-FFF2-40B4-BE49-F238E27FC236}">
                <a16:creationId xmlns:a16="http://schemas.microsoft.com/office/drawing/2014/main" id="{44A6A3E8-CFF5-4B28-9FF5-17EF1A92DD55}"/>
              </a:ext>
            </a:extLst>
          </p:cNvPr>
          <p:cNvSpPr>
            <a:spLocks xmlns:a="http://schemas.openxmlformats.org/drawingml/2006/main" noGrp="1"/>
          </p:cNvSpPr>
          <p:nvPr/>
        </p:nvSpPr>
        <p:spPr>
          <a:xfrm xmlns:a="http://schemas.openxmlformats.org/drawingml/2006/main">
            <a:off x="8924925" y="4276725"/>
            <a:ext cx="2438400" cy="819150"/>
          </a:xfrm>
          <a:prstGeom xmlns:a="http://schemas.openxmlformats.org/drawingml/2006/main" prst="rect">
            <a:avLst/>
          </a:prstGeom>
          <a:solidFill xmlns:a="http://schemas.openxmlformats.org/drawingml/2006/main">
            <a:srgbClr val="FFFFFF"/>
          </a:solidFill>
          <a:ln xmlns:a="http://schemas.openxmlformats.org/drawingml/2006/main" w="19050">
            <a:solidFill>
              <a:srgbClr val="2463A6"/>
            </a:solidFill>
            <a:prstDash val="solid"/>
          </a:ln>
        </p:spPr>
        <p:txBody>
          <a:bodyPr xmlns:a="http://schemas.openxmlformats.org/drawingml/2006/main" wrap="square" lIns="95250" tIns="85725" rIns="95250" bIns="85725" anchor="ctr">
            <a:noAutofit/>
          </a:bodyPr>
          <a:lstStyle xmlns:a="http://schemas.openxmlformats.org/drawingml/2006/main"/>
          <a:p xmlns:a="http://schemas.openxmlformats.org/drawingml/2006/main">
            <a:pPr algn="ctr">
              <a:buNone/>
              <a:defRPr sz="1725" b="1">
                <a:solidFill>
                  <a:srgbClr val="2463A6"/>
                </a:solidFill>
                <a:latin typeface="Arial"/>
                <a:ea typeface="Arial"/>
                <a:cs typeface="Arial"/>
              </a:defRPr>
            </a:pPr>
            <a:r>
              <a:rPr sz="1725" b="1">
                <a:solidFill>
                  <a:srgbClr val="2463A6"/>
                </a:solidFill>
                <a:latin typeface="Arial"/>
                <a:ea typeface="Arial"/>
                <a:cs typeface="Arial"/>
              </a:rPr>
              <a:t>Verification worker</a:t>
            </a:r>
          </a:p>
          <a:p xmlns:a="http://schemas.openxmlformats.org/drawingml/2006/main">
            <a:pPr algn="ctr">
              <a:buNone/>
              <a:defRPr sz="1725" b="1">
                <a:solidFill>
                  <a:srgbClr val="2463A6"/>
                </a:solidFill>
                <a:latin typeface="Arial"/>
                <a:ea typeface="Arial"/>
                <a:cs typeface="Arial"/>
              </a:defRPr>
            </a:pPr>
            <a:r>
              <a:rPr sz="1725" b="1">
                <a:solidFill>
                  <a:srgbClr val="2463A6"/>
                </a:solidFill>
                <a:latin typeface="Arial"/>
                <a:ea typeface="Arial"/>
                <a:cs typeface="Arial"/>
              </a:rPr>
              <a:t>Java accounting</a:t>
            </a:r>
          </a:p>
        </p:txBody>
      </p:sp>
      <p:cxnSp>
        <p:nvCxnSpPr>
          <p:cNvPr id="66" name=""/>
          <p:cNvCxnSpPr>
            <a:stCxn xmlns:a="http://schemas.openxmlformats.org/drawingml/2006/main" id="5" idx="2"/>
            <a:endCxn xmlns:a="http://schemas.openxmlformats.org/drawingml/2006/main" id="6" idx="0"/>
          </p:cNvCxnSpPr>
          <p:nvPr/>
        </p:nvCxnSpPr>
        <p:spPr>
          <a:xfrm xmlns:a="http://schemas.openxmlformats.org/drawingml/2006/main">
            <a:off x="1657350" y="3048000"/>
            <a:ext cx="0" cy="1257300"/>
          </a:xfrm>
          <a:prstGeom xmlns:a="http://schemas.openxmlformats.org/drawingml/2006/main" prst="straightConnector1">
            <a:avLst/>
          </a:prstGeom>
          <a:ln xmlns:a="http://schemas.openxmlformats.org/drawingml/2006/main" w="19050">
            <a:solidFill>
              <a:srgbClr val="2463A6"/>
            </a:solidFill>
            <a:prstDash val="solid"/>
            <a:tailEnd type="triangle" w="sm" len="sm"/>
          </a:ln>
        </p:spPr>
      </p:cxnSp>
      <p:sp>
        <p:nvSpPr>
          <p:cNvPr id="14" name="text-19">
            <a:extLst xmlns:a="http://schemas.openxmlformats.org/drawingml/2006/main">
              <a:ext uri="{FF2B5EF4-FFF2-40B4-BE49-F238E27FC236}">
                <a16:creationId xmlns:a16="http://schemas.microsoft.com/office/drawing/2014/main" id="{DE9D3538-CB0D-414F-A59C-0F012B7E0130}"/>
              </a:ext>
            </a:extLst>
          </p:cNvPr>
          <p:cNvSpPr>
            <a:spLocks xmlns:a="http://schemas.openxmlformats.org/drawingml/2006/main" noGrp="1"/>
          </p:cNvSpPr>
          <p:nvPr/>
        </p:nvSpPr>
        <p:spPr>
          <a:xfrm xmlns:a="http://schemas.openxmlformats.org/drawingml/2006/main">
            <a:off x="1914525" y="3581400"/>
            <a:ext cx="14478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575" b="0">
                <a:solidFill>
                  <a:srgbClr val="2463A6"/>
                </a:solidFill>
                <a:latin typeface="Arial"/>
                <a:ea typeface="Arial"/>
                <a:cs typeface="Arial"/>
              </a:defRPr>
            </a:pPr>
            <a:r>
              <a:rPr sz="1575" b="0">
                <a:solidFill>
                  <a:srgbClr val="2463A6"/>
                </a:solidFill>
                <a:latin typeface="Arial"/>
                <a:ea typeface="Arial"/>
                <a:cs typeface="Arial"/>
              </a:rPr>
              <a:t>issue API</a:t>
            </a:r>
          </a:p>
        </p:txBody>
      </p:sp>
      <p:cxnSp>
        <p:nvCxnSpPr>
          <p:cNvPr id="68" name=""/>
          <p:cNvCxnSpPr>
            <a:stCxn xmlns:a="http://schemas.openxmlformats.org/drawingml/2006/main" id="5" idx="3"/>
            <a:endCxn xmlns:a="http://schemas.openxmlformats.org/drawingml/2006/main" id="7" idx="1"/>
          </p:cNvCxnSpPr>
          <p:nvPr/>
        </p:nvCxnSpPr>
        <p:spPr>
          <a:xfrm xmlns:a="http://schemas.openxmlformats.org/drawingml/2006/main">
            <a:off x="2705100" y="2643188"/>
            <a:ext cx="1914525" cy="0"/>
          </a:xfrm>
          <a:prstGeom xmlns:a="http://schemas.openxmlformats.org/drawingml/2006/main" prst="straightConnector1">
            <a:avLst/>
          </a:prstGeom>
          <a:ln xmlns:a="http://schemas.openxmlformats.org/drawingml/2006/main" w="19050">
            <a:solidFill>
              <a:srgbClr val="2463A6"/>
            </a:solidFill>
            <a:prstDash val="solid"/>
            <a:tailEnd type="triangle" w="sm" len="sm"/>
          </a:ln>
        </p:spPr>
      </p:cxnSp>
      <p:sp>
        <p:nvSpPr>
          <p:cNvPr id="16" name="text-20">
            <a:extLst xmlns:a="http://schemas.openxmlformats.org/drawingml/2006/main">
              <a:ext uri="{FF2B5EF4-FFF2-40B4-BE49-F238E27FC236}">
                <a16:creationId xmlns:a16="http://schemas.microsoft.com/office/drawing/2014/main" id="{29F2F3C2-8C1D-4B83-B4A0-FDA45C409DF2}"/>
              </a:ext>
            </a:extLst>
          </p:cNvPr>
          <p:cNvSpPr>
            <a:spLocks xmlns:a="http://schemas.openxmlformats.org/drawingml/2006/main" noGrp="1"/>
          </p:cNvSpPr>
          <p:nvPr/>
        </p:nvSpPr>
        <p:spPr>
          <a:xfrm xmlns:a="http://schemas.openxmlformats.org/drawingml/2006/main">
            <a:off x="3133725" y="2276475"/>
            <a:ext cx="12763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575" b="0">
                <a:solidFill>
                  <a:srgbClr val="2463A6"/>
                </a:solidFill>
                <a:latin typeface="Arial"/>
                <a:ea typeface="Arial"/>
                <a:cs typeface="Arial"/>
              </a:defRPr>
            </a:pPr>
            <a:r>
              <a:rPr sz="1575" b="0">
                <a:solidFill>
                  <a:srgbClr val="2463A6"/>
                </a:solidFill>
                <a:latin typeface="Arial"/>
                <a:ea typeface="Arial"/>
                <a:cs typeface="Arial"/>
              </a:rPr>
              <a:t>publish</a:t>
            </a:r>
          </a:p>
        </p:txBody>
      </p:sp>
      <p:cxnSp>
        <p:nvCxnSpPr>
          <p:cNvPr id="70" name=""/>
          <p:cNvCxnSpPr>
            <a:stCxn xmlns:a="http://schemas.openxmlformats.org/drawingml/2006/main" id="6" idx="3"/>
            <a:endCxn xmlns:a="http://schemas.openxmlformats.org/drawingml/2006/main" id="8" idx="1"/>
          </p:cNvCxnSpPr>
          <p:nvPr/>
        </p:nvCxnSpPr>
        <p:spPr>
          <a:xfrm xmlns:a="http://schemas.openxmlformats.org/drawingml/2006/main">
            <a:off x="2705100" y="4710113"/>
            <a:ext cx="1485900" cy="90488"/>
          </a:xfrm>
          <a:prstGeom xmlns:a="http://schemas.openxmlformats.org/drawingml/2006/main" prst="straightConnector1">
            <a:avLst/>
          </a:prstGeom>
          <a:ln xmlns:a="http://schemas.openxmlformats.org/drawingml/2006/main" w="19050">
            <a:solidFill>
              <a:srgbClr val="2463A6"/>
            </a:solidFill>
            <a:prstDash val="solid"/>
            <a:tailEnd type="triangle" w="sm" len="sm"/>
          </a:ln>
        </p:spPr>
      </p:cxnSp>
      <p:sp>
        <p:nvSpPr>
          <p:cNvPr id="18" name="text-21">
            <a:extLst xmlns:a="http://schemas.openxmlformats.org/drawingml/2006/main">
              <a:ext uri="{FF2B5EF4-FFF2-40B4-BE49-F238E27FC236}">
                <a16:creationId xmlns:a16="http://schemas.microsoft.com/office/drawing/2014/main" id="{EE03170B-CBC4-4BBD-9DD1-1554A136FCF9}"/>
              </a:ext>
            </a:extLst>
          </p:cNvPr>
          <p:cNvSpPr>
            <a:spLocks xmlns:a="http://schemas.openxmlformats.org/drawingml/2006/main" noGrp="1"/>
          </p:cNvSpPr>
          <p:nvPr/>
        </p:nvSpPr>
        <p:spPr>
          <a:xfrm xmlns:a="http://schemas.openxmlformats.org/drawingml/2006/main">
            <a:off x="2790825" y="4410075"/>
            <a:ext cx="13906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500" b="0">
                <a:solidFill>
                  <a:srgbClr val="2463A6"/>
                </a:solidFill>
                <a:latin typeface="Arial"/>
                <a:ea typeface="Arial"/>
                <a:cs typeface="Arial"/>
              </a:defRPr>
            </a:pPr>
            <a:r>
              <a:rPr sz="1500" b="0">
                <a:solidFill>
                  <a:srgbClr val="2463A6"/>
                </a:solidFill>
                <a:latin typeface="Arial"/>
                <a:ea typeface="Arial"/>
                <a:cs typeface="Arial"/>
              </a:rPr>
              <a:t>receipt first</a:t>
            </a:r>
          </a:p>
        </p:txBody>
      </p:sp>
      <p:cxnSp>
        <p:nvCxnSpPr>
          <p:cNvPr id="72" name=""/>
          <p:cNvCxnSpPr>
            <a:stCxn xmlns:a="http://schemas.openxmlformats.org/drawingml/2006/main" id="7" idx="3"/>
            <a:endCxn xmlns:a="http://schemas.openxmlformats.org/drawingml/2006/main" id="11" idx="1"/>
          </p:cNvCxnSpPr>
          <p:nvPr/>
        </p:nvCxnSpPr>
        <p:spPr>
          <a:xfrm xmlns:a="http://schemas.openxmlformats.org/drawingml/2006/main">
            <a:off x="7239000" y="2643188"/>
            <a:ext cx="1685925" cy="242888"/>
          </a:xfrm>
          <a:prstGeom xmlns:a="http://schemas.openxmlformats.org/drawingml/2006/main" prst="straightConnector1">
            <a:avLst/>
          </a:prstGeom>
          <a:ln xmlns:a="http://schemas.openxmlformats.org/drawingml/2006/main" w="19050">
            <a:solidFill>
              <a:srgbClr val="B43138"/>
            </a:solidFill>
            <a:prstDash val="solid"/>
            <a:tailEnd type="triangle" w="sm" len="sm"/>
          </a:ln>
        </p:spPr>
      </p:cxnSp>
      <p:sp>
        <p:nvSpPr>
          <p:cNvPr id="20" name="text-22">
            <a:extLst xmlns:a="http://schemas.openxmlformats.org/drawingml/2006/main">
              <a:ext uri="{FF2B5EF4-FFF2-40B4-BE49-F238E27FC236}">
                <a16:creationId xmlns:a16="http://schemas.microsoft.com/office/drawing/2014/main" id="{4C281523-2F4A-4F92-BDFC-A7E5B2A29C82}"/>
              </a:ext>
            </a:extLst>
          </p:cNvPr>
          <p:cNvSpPr>
            <a:spLocks xmlns:a="http://schemas.openxmlformats.org/drawingml/2006/main" noGrp="1"/>
          </p:cNvSpPr>
          <p:nvPr/>
        </p:nvSpPr>
        <p:spPr>
          <a:xfrm xmlns:a="http://schemas.openxmlformats.org/drawingml/2006/main">
            <a:off x="7381875" y="2314575"/>
            <a:ext cx="13144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500" b="0">
                <a:solidFill>
                  <a:srgbClr val="B43138"/>
                </a:solidFill>
                <a:latin typeface="Arial"/>
                <a:ea typeface="Arial"/>
                <a:cs typeface="Arial"/>
              </a:defRPr>
            </a:pPr>
            <a:r>
              <a:rPr sz="1500" b="0">
                <a:solidFill>
                  <a:srgbClr val="B43138"/>
                </a:solidFill>
                <a:latin typeface="Arial"/>
                <a:ea typeface="Arial"/>
                <a:cs typeface="Arial"/>
              </a:rPr>
              <a:t>poll + send</a:t>
            </a:r>
          </a:p>
        </p:txBody>
      </p:sp>
      <p:cxnSp>
        <p:nvCxnSpPr>
          <p:cNvPr id="74" name=""/>
          <p:cNvCxnSpPr>
            <a:stCxn xmlns:a="http://schemas.openxmlformats.org/drawingml/2006/main" id="11" idx="2"/>
            <a:endCxn xmlns:a="http://schemas.openxmlformats.org/drawingml/2006/main" id="12" idx="0"/>
          </p:cNvCxnSpPr>
          <p:nvPr/>
        </p:nvCxnSpPr>
        <p:spPr>
          <a:xfrm xmlns:a="http://schemas.openxmlformats.org/drawingml/2006/main">
            <a:off x="10144125" y="3295650"/>
            <a:ext cx="0" cy="981075"/>
          </a:xfrm>
          <a:prstGeom xmlns:a="http://schemas.openxmlformats.org/drawingml/2006/main" prst="straightConnector1">
            <a:avLst/>
          </a:prstGeom>
          <a:ln xmlns:a="http://schemas.openxmlformats.org/drawingml/2006/main" w="19050">
            <a:solidFill>
              <a:srgbClr val="2463A6"/>
            </a:solidFill>
            <a:prstDash val="solid"/>
            <a:tailEnd type="triangle" w="sm" len="sm"/>
          </a:ln>
        </p:spPr>
      </p:cxnSp>
      <p:sp>
        <p:nvSpPr>
          <p:cNvPr id="22" name="text-23">
            <a:extLst xmlns:a="http://schemas.openxmlformats.org/drawingml/2006/main">
              <a:ext uri="{FF2B5EF4-FFF2-40B4-BE49-F238E27FC236}">
                <a16:creationId xmlns:a16="http://schemas.microsoft.com/office/drawing/2014/main" id="{3C29E00B-86CD-411D-943C-CBB96EF8242E}"/>
              </a:ext>
            </a:extLst>
          </p:cNvPr>
          <p:cNvSpPr>
            <a:spLocks xmlns:a="http://schemas.openxmlformats.org/drawingml/2006/main" noGrp="1"/>
          </p:cNvSpPr>
          <p:nvPr/>
        </p:nvSpPr>
        <p:spPr>
          <a:xfrm xmlns:a="http://schemas.openxmlformats.org/drawingml/2006/main">
            <a:off x="9039225" y="3476625"/>
            <a:ext cx="21717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buNone/>
              <a:defRPr sz="1575" b="0">
                <a:solidFill>
                  <a:srgbClr val="2463A6"/>
                </a:solidFill>
                <a:latin typeface="Arial"/>
                <a:ea typeface="Arial"/>
                <a:cs typeface="Arial"/>
              </a:defRPr>
            </a:pPr>
            <a:r>
              <a:rPr sz="1575" b="0">
                <a:solidFill>
                  <a:srgbClr val="2463A6"/>
                </a:solidFill>
                <a:latin typeface="Arial"/>
                <a:ea typeface="Arial"/>
                <a:cs typeface="Arial"/>
              </a:rPr>
              <a:t>SQL job</a:t>
            </a:r>
          </a:p>
          <a:p xmlns:a="http://schemas.openxmlformats.org/drawingml/2006/main">
            <a:pPr algn="ctr">
              <a:buNone/>
              <a:defRPr sz="1575" b="0">
                <a:solidFill>
                  <a:srgbClr val="2463A6"/>
                </a:solidFill>
                <a:latin typeface="Arial"/>
                <a:ea typeface="Arial"/>
                <a:cs typeface="Arial"/>
              </a:defRPr>
            </a:pPr>
            <a:r>
              <a:rPr sz="1575" b="0">
                <a:solidFill>
                  <a:srgbClr val="2463A6"/>
                </a:solidFill>
                <a:latin typeface="Arial"/>
                <a:ea typeface="Arial"/>
                <a:cs typeface="Arial"/>
              </a:rPr>
              <a:t>before ACK</a:t>
            </a:r>
          </a:p>
        </p:txBody>
      </p:sp>
      <p:cxnSp>
        <p:nvCxnSpPr>
          <p:cNvPr id="76" name=""/>
          <p:cNvCxnSpPr>
            <a:stCxn xmlns:a="http://schemas.openxmlformats.org/drawingml/2006/main" id="12" idx="1"/>
            <a:endCxn xmlns:a="http://schemas.openxmlformats.org/drawingml/2006/main" id="8" idx="3"/>
          </p:cNvCxnSpPr>
          <p:nvPr/>
        </p:nvCxnSpPr>
        <p:spPr>
          <a:xfrm xmlns:a="http://schemas.openxmlformats.org/drawingml/2006/main" flipH="1">
            <a:off x="7239000" y="4686300"/>
            <a:ext cx="1685925" cy="114300"/>
          </a:xfrm>
          <a:prstGeom xmlns:a="http://schemas.openxmlformats.org/drawingml/2006/main" prst="straightConnector1">
            <a:avLst/>
          </a:prstGeom>
          <a:ln xmlns:a="http://schemas.openxmlformats.org/drawingml/2006/main" w="19050">
            <a:solidFill>
              <a:srgbClr val="2463A6"/>
            </a:solidFill>
            <a:prstDash val="solid"/>
            <a:tailEnd type="triangle" w="sm" len="sm"/>
          </a:ln>
        </p:spPr>
      </p:cxnSp>
      <p:sp>
        <p:nvSpPr>
          <p:cNvPr id="24" name="text-24">
            <a:extLst xmlns:a="http://schemas.openxmlformats.org/drawingml/2006/main">
              <a:ext uri="{FF2B5EF4-FFF2-40B4-BE49-F238E27FC236}">
                <a16:creationId xmlns:a16="http://schemas.microsoft.com/office/drawing/2014/main" id="{D21856C8-99BB-49A4-B0C4-77A36B406D47}"/>
              </a:ext>
            </a:extLst>
          </p:cNvPr>
          <p:cNvSpPr>
            <a:spLocks xmlns:a="http://schemas.openxmlformats.org/drawingml/2006/main" noGrp="1"/>
          </p:cNvSpPr>
          <p:nvPr/>
        </p:nvSpPr>
        <p:spPr>
          <a:xfrm xmlns:a="http://schemas.openxmlformats.org/drawingml/2006/main">
            <a:off x="7381875" y="4229100"/>
            <a:ext cx="13144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500" b="0">
                <a:solidFill>
                  <a:srgbClr val="2463A6"/>
                </a:solidFill>
                <a:latin typeface="Arial"/>
                <a:ea typeface="Arial"/>
                <a:cs typeface="Arial"/>
              </a:defRPr>
            </a:pPr>
            <a:r>
              <a:rPr sz="1500" b="0">
                <a:solidFill>
                  <a:srgbClr val="2463A6"/>
                </a:solidFill>
                <a:latin typeface="Arial"/>
                <a:ea typeface="Arial"/>
                <a:cs typeface="Arial"/>
              </a:rPr>
              <a:t>checked</a:t>
            </a:r>
          </a:p>
          <a:p xmlns:a="http://schemas.openxmlformats.org/drawingml/2006/main">
            <a:pPr algn="l">
              <a:buNone/>
              <a:defRPr sz="1500" b="0">
                <a:solidFill>
                  <a:srgbClr val="2463A6"/>
                </a:solidFill>
                <a:latin typeface="Arial"/>
                <a:ea typeface="Arial"/>
                <a:cs typeface="Arial"/>
              </a:defRPr>
            </a:pPr>
            <a:r>
              <a:rPr sz="1500" b="0">
                <a:solidFill>
                  <a:srgbClr val="2463A6"/>
                </a:solidFill>
                <a:latin typeface="Arial"/>
                <a:ea typeface="Arial"/>
                <a:cs typeface="Arial"/>
              </a:rPr>
              <a:t>snapshot</a:t>
            </a:r>
          </a:p>
        </p:txBody>
      </p:sp>
      <p:sp>
        <p:nvSpPr>
          <p:cNvPr id="25" name="text-25">
            <a:extLst xmlns:a="http://schemas.openxmlformats.org/drawingml/2006/main">
              <a:ext uri="{FF2B5EF4-FFF2-40B4-BE49-F238E27FC236}">
                <a16:creationId xmlns:a16="http://schemas.microsoft.com/office/drawing/2014/main" id="{54C69057-C746-4D99-9BBB-FDD7CF33A93C}"/>
              </a:ext>
            </a:extLst>
          </p:cNvPr>
          <p:cNvSpPr>
            <a:spLocks xmlns:a="http://schemas.openxmlformats.org/drawingml/2006/main" noGrp="1"/>
          </p:cNvSpPr>
          <p:nvPr/>
        </p:nvSpPr>
        <p:spPr>
          <a:xfrm xmlns:a="http://schemas.openxmlformats.org/drawingml/2006/main">
            <a:off x="619125" y="5695950"/>
            <a:ext cx="109061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B43138"/>
                </a:solidFill>
                <a:latin typeface="Arial"/>
                <a:ea typeface="Arial"/>
                <a:cs typeface="Arial"/>
              </a:defRPr>
            </a:pPr>
            <a:r>
              <a:rPr sz="1800" b="0">
                <a:solidFill>
                  <a:srgbClr val="B43138"/>
                </a:solidFill>
                <a:latin typeface="Arial"/>
                <a:ea typeface="Arial"/>
                <a:cs typeface="Arial"/>
              </a:rPr>
              <a:t/>
            </a:r>
          </a:p>
        </p:txBody>
      </p:sp>
      <p:sp>
        <p:nvSpPr>
          <p:cNvPr id="49" name="notification-capture">
            <a:extLst xmlns:a="http://schemas.openxmlformats.org/drawingml/2006/main">
              <a:ext uri="{FF2B5EF4-FFF2-40B4-BE49-F238E27FC236}">
                <a16:creationId xmlns:a16="http://schemas.microsoft.com/office/drawing/2014/main" id="{18CE313A-BCF1-433B-AAE8-E49217D910E7}"/>
              </a:ext>
            </a:extLst>
          </p:cNvPr>
          <p:cNvSpPr>
            <a:spLocks xmlns:a="http://schemas.openxmlformats.org/drawingml/2006/main" noGrp="1"/>
          </p:cNvSpPr>
          <p:nvPr/>
        </p:nvSpPr>
        <p:spPr>
          <a:xfrm xmlns:a="http://schemas.openxmlformats.org/drawingml/2006/main">
            <a:off x="619125" y="5619750"/>
            <a:ext cx="3238500" cy="561975"/>
          </a:xfrm>
          <a:prstGeom xmlns:a="http://schemas.openxmlformats.org/drawingml/2006/main" prst="rect">
            <a:avLst/>
          </a:prstGeom>
          <a:solidFill xmlns:a="http://schemas.openxmlformats.org/drawingml/2006/main">
            <a:srgbClr val="FFFFFF"/>
          </a:solidFill>
          <a:ln xmlns:a="http://schemas.openxmlformats.org/drawingml/2006/main" w="19050">
            <a:solidFill>
              <a:srgbClr val="2463A6"/>
            </a:solidFill>
          </a:ln>
        </p:spPr>
        <p:txBody>
          <a:bodyPr xmlns:a="http://schemas.openxmlformats.org/drawingml/2006/main" lIns="76200" tIns="38100" rIns="76200" bIns="38100" anchor="ctr">
            <a:noAutofit/>
          </a:bodyPr>
          <a:lstStyle xmlns:a="http://schemas.openxmlformats.org/drawingml/2006/main"/>
          <a:p xmlns:a="http://schemas.openxmlformats.org/drawingml/2006/main">
            <a:pPr algn="ctr">
              <a:defRPr sz="1650" b="1">
                <a:solidFill>
                  <a:srgbClr val="2463A6"/>
                </a:solidFill>
                <a:latin typeface="Arial"/>
                <a:ea typeface="Arial"/>
                <a:cs typeface="Arial"/>
              </a:defRPr>
            </a:pPr>
            <a:r>
              <a:rPr sz="1650" b="1">
                <a:solidFill>
                  <a:srgbClr val="2463A6"/>
                </a:solidFill>
                <a:latin typeface="Arial"/>
                <a:ea typeface="Arial"/>
                <a:cs typeface="Arial"/>
              </a:rPr>
              <a:t>Audit DB: incident +</a:t>
            </a:r>
          </a:p>
          <a:p xmlns:a="http://schemas.openxmlformats.org/drawingml/2006/main">
            <a:pPr algn="ctr">
              <a:defRPr sz="1650" b="1">
                <a:solidFill>
                  <a:srgbClr val="2463A6"/>
                </a:solidFill>
                <a:latin typeface="Arial"/>
                <a:ea typeface="Arial"/>
                <a:cs typeface="Arial"/>
              </a:defRPr>
            </a:pPr>
            <a:r>
              <a:rPr sz="1650" b="1">
                <a:solidFill>
                  <a:srgbClr val="2463A6"/>
                </a:solidFill>
                <a:latin typeface="Arial"/>
                <a:ea typeface="Arial"/>
                <a:cs typeface="Arial"/>
              </a:rPr>
              <a:t>notification_outbox</a:t>
            </a:r>
          </a:p>
        </p:txBody>
      </p:sp>
      <p:sp>
        <p:nvSpPr>
          <p:cNvPr id="50" name="notification-dispatcher">
            <a:extLst xmlns:a="http://schemas.openxmlformats.org/drawingml/2006/main">
              <a:ext uri="{FF2B5EF4-FFF2-40B4-BE49-F238E27FC236}">
                <a16:creationId xmlns:a16="http://schemas.microsoft.com/office/drawing/2014/main" id="{859CE7E9-7AF7-4A47-A7A6-353545C0B45D}"/>
              </a:ext>
            </a:extLst>
          </p:cNvPr>
          <p:cNvSpPr>
            <a:spLocks xmlns:a="http://schemas.openxmlformats.org/drawingml/2006/main" noGrp="1"/>
          </p:cNvSpPr>
          <p:nvPr/>
        </p:nvSpPr>
        <p:spPr>
          <a:xfrm xmlns:a="http://schemas.openxmlformats.org/drawingml/2006/main">
            <a:off x="4600575" y="5619750"/>
            <a:ext cx="3238500" cy="561975"/>
          </a:xfrm>
          <a:prstGeom xmlns:a="http://schemas.openxmlformats.org/drawingml/2006/main" prst="rect">
            <a:avLst/>
          </a:prstGeom>
          <a:solidFill xmlns:a="http://schemas.openxmlformats.org/drawingml/2006/main">
            <a:srgbClr val="FFFFFF"/>
          </a:solidFill>
          <a:ln xmlns:a="http://schemas.openxmlformats.org/drawingml/2006/main" w="19050">
            <a:solidFill>
              <a:srgbClr val="2463A6"/>
            </a:solidFill>
          </a:ln>
        </p:spPr>
        <p:txBody>
          <a:bodyPr xmlns:a="http://schemas.openxmlformats.org/drawingml/2006/main" lIns="76200" tIns="38100" rIns="76200" bIns="38100" anchor="ctr">
            <a:noAutofit/>
          </a:bodyPr>
          <a:lstStyle xmlns:a="http://schemas.openxmlformats.org/drawingml/2006/main"/>
          <a:p xmlns:a="http://schemas.openxmlformats.org/drawingml/2006/main">
            <a:pPr algn="ctr">
              <a:defRPr sz="1650" b="1">
                <a:solidFill>
                  <a:srgbClr val="2463A6"/>
                </a:solidFill>
                <a:latin typeface="Arial"/>
                <a:ea typeface="Arial"/>
                <a:cs typeface="Arial"/>
              </a:defRPr>
            </a:pPr>
            <a:r>
              <a:rPr sz="1650" b="1">
                <a:solidFill>
                  <a:srgbClr val="2463A6"/>
                </a:solidFill>
                <a:latin typeface="Arial"/>
                <a:ea typeface="Arial"/>
                <a:cs typeface="Arial"/>
              </a:rPr>
              <a:t>Separate email dispatcher</a:t>
            </a:r>
          </a:p>
          <a:p xmlns:a="http://schemas.openxmlformats.org/drawingml/2006/main">
            <a:pPr algn="ctr">
              <a:defRPr sz="1650" b="1">
                <a:solidFill>
                  <a:srgbClr val="2463A6"/>
                </a:solidFill>
                <a:latin typeface="Arial"/>
                <a:ea typeface="Arial"/>
                <a:cs typeface="Arial"/>
              </a:defRPr>
            </a:pPr>
            <a:r>
              <a:rPr sz="1650" b="1">
                <a:solidFill>
                  <a:srgbClr val="2463A6"/>
                </a:solidFill>
                <a:latin typeface="Arial"/>
                <a:ea typeface="Arial"/>
                <a:cs typeface="Arial"/>
              </a:rPr>
              <a:t>SMTP retries and rate cap</a:t>
            </a:r>
          </a:p>
        </p:txBody>
      </p:sp>
      <p:sp>
        <p:nvSpPr>
          <p:cNvPr id="51" name="notification-inbox">
            <a:extLst xmlns:a="http://schemas.openxmlformats.org/drawingml/2006/main">
              <a:ext uri="{FF2B5EF4-FFF2-40B4-BE49-F238E27FC236}">
                <a16:creationId xmlns:a16="http://schemas.microsoft.com/office/drawing/2014/main" id="{DF51008B-DD10-4A0B-ABEB-9FC4D7831433}"/>
              </a:ext>
            </a:extLst>
          </p:cNvPr>
          <p:cNvSpPr>
            <a:spLocks xmlns:a="http://schemas.openxmlformats.org/drawingml/2006/main" noGrp="1"/>
          </p:cNvSpPr>
          <p:nvPr/>
        </p:nvSpPr>
        <p:spPr>
          <a:xfrm xmlns:a="http://schemas.openxmlformats.org/drawingml/2006/main">
            <a:off x="8582025" y="5619750"/>
            <a:ext cx="2971800" cy="561975"/>
          </a:xfrm>
          <a:prstGeom xmlns:a="http://schemas.openxmlformats.org/drawingml/2006/main" prst="rect">
            <a:avLst/>
          </a:prstGeom>
          <a:solidFill xmlns:a="http://schemas.openxmlformats.org/drawingml/2006/main">
            <a:srgbClr val="FFFFFF"/>
          </a:solidFill>
          <a:ln xmlns:a="http://schemas.openxmlformats.org/drawingml/2006/main" w="19050">
            <a:solidFill>
              <a:srgbClr val="2463A6"/>
            </a:solidFill>
          </a:ln>
        </p:spPr>
        <p:txBody>
          <a:bodyPr xmlns:a="http://schemas.openxmlformats.org/drawingml/2006/main" lIns="76200" tIns="38100" rIns="76200" bIns="38100" anchor="ctr">
            <a:noAutofit/>
          </a:bodyPr>
          <a:lstStyle xmlns:a="http://schemas.openxmlformats.org/drawingml/2006/main"/>
          <a:p xmlns:a="http://schemas.openxmlformats.org/drawingml/2006/main">
            <a:pPr algn="ctr">
              <a:defRPr sz="1650" b="1">
                <a:solidFill>
                  <a:srgbClr val="2463A6"/>
                </a:solidFill>
                <a:latin typeface="Arial"/>
                <a:ea typeface="Arial"/>
                <a:cs typeface="Arial"/>
              </a:defRPr>
            </a:pPr>
            <a:r>
              <a:rPr sz="1650" b="1">
                <a:solidFill>
                  <a:srgbClr val="2463A6"/>
                </a:solidFill>
                <a:latin typeface="Arial"/>
                <a:ea typeface="Arial"/>
                <a:cs typeface="Arial"/>
              </a:rPr>
              <a:t>Mailpit local inbox</a:t>
            </a:r>
          </a:p>
          <a:p xmlns:a="http://schemas.openxmlformats.org/drawingml/2006/main">
            <a:pPr algn="ctr">
              <a:defRPr sz="1650" b="1">
                <a:solidFill>
                  <a:srgbClr val="2463A6"/>
                </a:solidFill>
                <a:latin typeface="Arial"/>
                <a:ea typeface="Arial"/>
                <a:cs typeface="Arial"/>
              </a:defRPr>
            </a:pPr>
            <a:r>
              <a:rPr sz="1650" b="1">
                <a:solidFill>
                  <a:srgbClr val="2463A6"/>
                </a:solidFill>
                <a:latin typeface="Arial"/>
                <a:ea typeface="Arial"/>
                <a:cs typeface="Arial"/>
              </a:rPr>
              <a:t>SMTP by configuration</a:t>
            </a:r>
          </a:p>
        </p:txBody>
      </p:sp>
      <p:cxnSp>
        <p:nvCxnSpPr>
          <p:cNvPr id="82" name=""/>
          <p:cNvCxnSpPr>
            <a:stCxn xmlns:a="http://schemas.openxmlformats.org/drawingml/2006/main" id="49" idx="3"/>
            <a:endCxn xmlns:a="http://schemas.openxmlformats.org/drawingml/2006/main" id="50" idx="1"/>
          </p:cNvCxnSpPr>
          <p:nvPr/>
        </p:nvCxnSpPr>
        <p:spPr>
          <a:xfrm xmlns:a="http://schemas.openxmlformats.org/drawingml/2006/main">
            <a:off x="3857625" y="5900738"/>
            <a:ext cx="742950" cy="0"/>
          </a:xfrm>
          <a:prstGeom xmlns:a="http://schemas.openxmlformats.org/drawingml/2006/main" prst="straightConnector1">
            <a:avLst/>
          </a:prstGeom>
          <a:ln xmlns:a="http://schemas.openxmlformats.org/drawingml/2006/main" w="19050">
            <a:solidFill>
              <a:srgbClr val="2463A6"/>
            </a:solidFill>
            <a:tailEnd type="triangle" w="sm" len="sm"/>
          </a:ln>
        </p:spPr>
      </p:cxnSp>
      <p:cxnSp>
        <p:nvCxnSpPr>
          <p:cNvPr id="83" name=""/>
          <p:cNvCxnSpPr>
            <a:stCxn xmlns:a="http://schemas.openxmlformats.org/drawingml/2006/main" id="50" idx="3"/>
            <a:endCxn xmlns:a="http://schemas.openxmlformats.org/drawingml/2006/main" id="51" idx="1"/>
          </p:cNvCxnSpPr>
          <p:nvPr/>
        </p:nvCxnSpPr>
        <p:spPr>
          <a:xfrm xmlns:a="http://schemas.openxmlformats.org/drawingml/2006/main">
            <a:off x="7839075" y="5900738"/>
            <a:ext cx="742950" cy="0"/>
          </a:xfrm>
          <a:prstGeom xmlns:a="http://schemas.openxmlformats.org/drawingml/2006/main" prst="straightConnector1">
            <a:avLst/>
          </a:prstGeom>
          <a:ln xmlns:a="http://schemas.openxmlformats.org/drawingml/2006/main" w="19050">
            <a:solidFill>
              <a:srgbClr val="2463A6"/>
            </a:solidFill>
            <a:tailEnd type="triangle" w="sm" len="sm"/>
          </a:ln>
        </p:spPr>
      </p:cxnSp>
    </p:spTree>
    <p:extLst>
      <p:ext uri="{BB962C8B-B14F-4D97-AF65-F5344CB8AC3E}">
        <p14:creationId xmlns:p14="http://schemas.microsoft.com/office/powerpoint/2010/main" val="232151274"/>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7" name="title-4">
            <a:extLst xmlns:a="http://schemas.openxmlformats.org/drawingml/2006/main">
              <a:ext uri="{FF2B5EF4-FFF2-40B4-BE49-F238E27FC236}">
                <a16:creationId xmlns:a16="http://schemas.microsoft.com/office/drawing/2014/main" id="{42A19CB2-697C-4050-841C-3C90CA85EF97}"/>
              </a:ext>
            </a:extLst>
          </p:cNvPr>
          <p:cNvSpPr>
            <a:spLocks xmlns:a="http://schemas.openxmlformats.org/drawingml/2006/main" noGrp="1"/>
          </p:cNvSpPr>
          <p:nvPr/>
        </p:nvSpPr>
        <p:spPr>
          <a:xfrm xmlns:a="http://schemas.openxmlformats.org/drawingml/2006/main">
            <a:off x="609600" y="428625"/>
            <a:ext cx="109347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300" b="1">
                <a:solidFill>
                  <a:srgbClr val="142D4E"/>
                </a:solidFill>
                <a:latin typeface="Arial"/>
                <a:ea typeface="Arial"/>
                <a:cs typeface="Arial"/>
              </a:defRPr>
            </a:pPr>
            <a:r>
              <a:rPr sz="3300" b="1">
                <a:solidFill>
                  <a:srgbClr val="142D4E"/>
                </a:solidFill>
                <a:latin typeface="Arial"/>
                <a:ea typeface="Arial"/>
                <a:cs typeface="Arial"/>
              </a:rPr>
              <a:t>Transfer execution path</a:t>
            </a:r>
          </a:p>
        </p:txBody>
      </p:sp>
      <p:sp>
        <p:nvSpPr>
          <p:cNvPr id="2" name="text-26">
            <a:extLst xmlns:a="http://schemas.openxmlformats.org/drawingml/2006/main">
              <a:ext uri="{FF2B5EF4-FFF2-40B4-BE49-F238E27FC236}">
                <a16:creationId xmlns:a16="http://schemas.microsoft.com/office/drawing/2014/main" id="{2DED6DA2-4B8D-48FC-8D96-F9555DD9DEFA}"/>
              </a:ext>
            </a:extLst>
          </p:cNvPr>
          <p:cNvSpPr>
            <a:spLocks xmlns:a="http://schemas.openxmlformats.org/drawingml/2006/main" noGrp="1"/>
          </p:cNvSpPr>
          <p:nvPr/>
        </p:nvSpPr>
        <p:spPr>
          <a:xfrm xmlns:a="http://schemas.openxmlformats.org/drawingml/2006/main">
            <a:off x="628650" y="6353175"/>
            <a:ext cx="1000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75" b="0">
                <a:solidFill>
                  <a:srgbClr val="5E6A78"/>
                </a:solidFill>
                <a:latin typeface="Arial"/>
                <a:ea typeface="Arial"/>
                <a:cs typeface="Arial"/>
              </a:defRPr>
            </a:pPr>
            <a:r>
              <a:rPr sz="1275" b="0">
                <a:solidFill>
                  <a:srgbClr val="5E6A78"/>
                </a:solidFill>
                <a:latin typeface="Arial"/>
                <a:ea typeface="Arial"/>
                <a:cs typeface="Arial"/>
              </a:rPr>
              <a:t>Local software-key demo. One trusted host. September 2026.</a:t>
            </a:r>
          </a:p>
        </p:txBody>
      </p:sp>
      <p:sp>
        <p:nvSpPr>
          <p:cNvPr id="3" name="text-27">
            <a:extLst xmlns:a="http://schemas.openxmlformats.org/drawingml/2006/main">
              <a:ext uri="{FF2B5EF4-FFF2-40B4-BE49-F238E27FC236}">
                <a16:creationId xmlns:a16="http://schemas.microsoft.com/office/drawing/2014/main" id="{5E006326-F0C9-48A8-90AD-3143D60FDB4D}"/>
              </a:ext>
            </a:extLst>
          </p:cNvPr>
          <p:cNvSpPr>
            <a:spLocks xmlns:a="http://schemas.openxmlformats.org/drawingml/2006/main" noGrp="1"/>
          </p:cNvSpPr>
          <p:nvPr/>
        </p:nvSpPr>
        <p:spPr>
          <a:xfrm xmlns:a="http://schemas.openxmlformats.org/drawingml/2006/main">
            <a:off x="11020425" y="6334125"/>
            <a:ext cx="523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425" b="0">
                <a:solidFill>
                  <a:srgbClr val="5E6A78"/>
                </a:solidFill>
                <a:latin typeface="Arial"/>
                <a:ea typeface="Arial"/>
                <a:cs typeface="Arial"/>
              </a:defRPr>
            </a:pPr>
            <a:r>
              <a:rPr sz="1425" b="0">
                <a:solidFill>
                  <a:srgbClr val="5E6A78"/>
                </a:solidFill>
                <a:latin typeface="Arial"/>
                <a:ea typeface="Arial"/>
                <a:cs typeface="Arial"/>
              </a:rPr>
              <a:t>04</a:t>
            </a:r>
          </a:p>
        </p:txBody>
      </p:sp>
      <p:sp>
        <p:nvSpPr>
          <p:cNvPr id="4" name="text-28">
            <a:extLst xmlns:a="http://schemas.openxmlformats.org/drawingml/2006/main">
              <a:ext uri="{FF2B5EF4-FFF2-40B4-BE49-F238E27FC236}">
                <a16:creationId xmlns:a16="http://schemas.microsoft.com/office/drawing/2014/main" id="{6CF8B7D0-61EB-4CB2-9346-0D1711729060}"/>
              </a:ext>
            </a:extLst>
          </p:cNvPr>
          <p:cNvSpPr>
            <a:spLocks xmlns:a="http://schemas.openxmlformats.org/drawingml/2006/main" noGrp="1"/>
          </p:cNvSpPr>
          <p:nvPr/>
        </p:nvSpPr>
        <p:spPr>
          <a:xfrm xmlns:a="http://schemas.openxmlformats.org/drawingml/2006/main">
            <a:off x="628650" y="1657350"/>
            <a:ext cx="571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75" b="1">
                <a:solidFill>
                  <a:srgbClr val="2463A6"/>
                </a:solidFill>
                <a:latin typeface="Arial"/>
                <a:ea typeface="Arial"/>
                <a:cs typeface="Arial"/>
              </a:defRPr>
            </a:pPr>
            <a:r>
              <a:rPr sz="2475" b="1">
                <a:solidFill>
                  <a:srgbClr val="2463A6"/>
                </a:solidFill>
                <a:latin typeface="Arial"/>
                <a:ea typeface="Arial"/>
                <a:cs typeface="Arial"/>
              </a:rPr>
              <a:t>1</a:t>
            </a:r>
          </a:p>
        </p:txBody>
      </p:sp>
      <p:sp>
        <p:nvSpPr>
          <p:cNvPr id="5" name="text-29">
            <a:extLst xmlns:a="http://schemas.openxmlformats.org/drawingml/2006/main">
              <a:ext uri="{FF2B5EF4-FFF2-40B4-BE49-F238E27FC236}">
                <a16:creationId xmlns:a16="http://schemas.microsoft.com/office/drawing/2014/main" id="{6AA78598-FC2F-4DD2-AF01-CA617FA9C25B}"/>
              </a:ext>
            </a:extLst>
          </p:cNvPr>
          <p:cNvSpPr>
            <a:spLocks xmlns:a="http://schemas.openxmlformats.org/drawingml/2006/main" noGrp="1"/>
          </p:cNvSpPr>
          <p:nvPr/>
        </p:nvSpPr>
        <p:spPr>
          <a:xfrm xmlns:a="http://schemas.openxmlformats.org/drawingml/2006/main">
            <a:off x="1390650" y="1657350"/>
            <a:ext cx="3714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1">
                <a:solidFill>
                  <a:srgbClr val="142D4E"/>
                </a:solidFill>
                <a:latin typeface="Arial"/>
                <a:ea typeface="Arial"/>
                <a:cs typeface="Arial"/>
              </a:defRPr>
            </a:pPr>
            <a:r>
              <a:rPr sz="1875" b="1">
                <a:solidFill>
                  <a:srgbClr val="142D4E"/>
                </a:solidFill>
                <a:latin typeface="Arial"/>
                <a:ea typeface="Arial"/>
                <a:cs typeface="Arial"/>
              </a:rPr>
              <a:t>Authorize and issue</a:t>
            </a:r>
          </a:p>
        </p:txBody>
      </p:sp>
      <p:sp>
        <p:nvSpPr>
          <p:cNvPr id="6" name="text-30">
            <a:extLst xmlns:a="http://schemas.openxmlformats.org/drawingml/2006/main">
              <a:ext uri="{FF2B5EF4-FFF2-40B4-BE49-F238E27FC236}">
                <a16:creationId xmlns:a16="http://schemas.microsoft.com/office/drawing/2014/main" id="{FBD1B1C0-631C-4202-9F10-C0FF4DE95B12}"/>
              </a:ext>
            </a:extLst>
          </p:cNvPr>
          <p:cNvSpPr>
            <a:spLocks xmlns:a="http://schemas.openxmlformats.org/drawingml/2006/main" noGrp="1"/>
          </p:cNvSpPr>
          <p:nvPr/>
        </p:nvSpPr>
        <p:spPr>
          <a:xfrm xmlns:a="http://schemas.openxmlformats.org/drawingml/2006/main">
            <a:off x="5372100" y="1657350"/>
            <a:ext cx="60579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725" b="0">
                <a:solidFill>
                  <a:srgbClr val="26364B"/>
                </a:solidFill>
                <a:latin typeface="Arial"/>
                <a:ea typeface="Arial"/>
                <a:cs typeface="Arial"/>
              </a:defRPr>
            </a:pPr>
            <a:r>
              <a:rPr sz="1725" b="0">
                <a:solidFill>
                  <a:srgbClr val="26364B"/>
                </a:solidFill>
                <a:latin typeface="Arial"/>
                <a:ea typeface="Arial"/>
                <a:cs typeface="Arial"/>
              </a:rPr>
              <a:t>The host application owns user permission checks.</a:t>
            </a:r>
          </a:p>
        </p:txBody>
      </p:sp>
      <p:sp>
        <p:nvSpPr>
          <p:cNvPr id="7" name="">
            <a:extLst xmlns:a="http://schemas.openxmlformats.org/drawingml/2006/main">
              <a:ext uri="{FF2B5EF4-FFF2-40B4-BE49-F238E27FC236}">
                <a16:creationId xmlns:a16="http://schemas.microsoft.com/office/drawing/2014/main" id="{496087F8-1263-43DF-BE2F-3DAABE9944EB}"/>
              </a:ext>
            </a:extLst>
          </p:cNvPr>
          <p:cNvSpPr>
            <a:spLocks xmlns:a="http://schemas.openxmlformats.org/drawingml/2006/main" noGrp="1"/>
          </p:cNvSpPr>
          <p:nvPr/>
        </p:nvSpPr>
        <p:spPr>
          <a:xfrm xmlns:a="http://schemas.openxmlformats.org/drawingml/2006/main">
            <a:off x="1390650" y="2276475"/>
            <a:ext cx="10048875" cy="0"/>
          </a:xfrm>
          <a:prstGeom xmlns:a="http://schemas.openxmlformats.org/drawingml/2006/main" prst="line">
            <a:avLst/>
          </a:prstGeom>
          <a:noFill xmlns:a="http://schemas.openxmlformats.org/drawingml/2006/main"/>
          <a:ln xmlns:a="http://schemas.openxmlformats.org/drawingml/2006/main" w="9525">
            <a:solidFill>
              <a:srgbClr val="CAD5E1"/>
            </a:solidFill>
            <a:prstDash val="solid"/>
          </a:ln>
        </p:spPr>
      </p:sp>
      <p:sp>
        <p:nvSpPr>
          <p:cNvPr id="8" name="text-31">
            <a:extLst xmlns:a="http://schemas.openxmlformats.org/drawingml/2006/main">
              <a:ext uri="{FF2B5EF4-FFF2-40B4-BE49-F238E27FC236}">
                <a16:creationId xmlns:a16="http://schemas.microsoft.com/office/drawing/2014/main" id="{D3B3B221-DED2-44C9-AE56-E555989BEF42}"/>
              </a:ext>
            </a:extLst>
          </p:cNvPr>
          <p:cNvSpPr>
            <a:spLocks xmlns:a="http://schemas.openxmlformats.org/drawingml/2006/main" noGrp="1"/>
          </p:cNvSpPr>
          <p:nvPr/>
        </p:nvSpPr>
        <p:spPr>
          <a:xfrm xmlns:a="http://schemas.openxmlformats.org/drawingml/2006/main">
            <a:off x="628650" y="2362200"/>
            <a:ext cx="571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75" b="1">
                <a:solidFill>
                  <a:srgbClr val="2463A6"/>
                </a:solidFill>
                <a:latin typeface="Arial"/>
                <a:ea typeface="Arial"/>
                <a:cs typeface="Arial"/>
              </a:defRPr>
            </a:pPr>
            <a:r>
              <a:rPr sz="2475" b="1">
                <a:solidFill>
                  <a:srgbClr val="2463A6"/>
                </a:solidFill>
                <a:latin typeface="Arial"/>
                <a:ea typeface="Arial"/>
                <a:cs typeface="Arial"/>
              </a:rPr>
              <a:t>2</a:t>
            </a:r>
          </a:p>
        </p:txBody>
      </p:sp>
      <p:sp>
        <p:nvSpPr>
          <p:cNvPr id="9" name="text-32">
            <a:extLst xmlns:a="http://schemas.openxmlformats.org/drawingml/2006/main">
              <a:ext uri="{FF2B5EF4-FFF2-40B4-BE49-F238E27FC236}">
                <a16:creationId xmlns:a16="http://schemas.microsoft.com/office/drawing/2014/main" id="{EF86AA0B-25C0-42C2-9752-5415D56B7AB6}"/>
              </a:ext>
            </a:extLst>
          </p:cNvPr>
          <p:cNvSpPr>
            <a:spLocks xmlns:a="http://schemas.openxmlformats.org/drawingml/2006/main" noGrp="1"/>
          </p:cNvSpPr>
          <p:nvPr/>
        </p:nvSpPr>
        <p:spPr>
          <a:xfrm xmlns:a="http://schemas.openxmlformats.org/drawingml/2006/main">
            <a:off x="1390650" y="2362200"/>
            <a:ext cx="3714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1">
                <a:solidFill>
                  <a:srgbClr val="142D4E"/>
                </a:solidFill>
                <a:latin typeface="Arial"/>
                <a:ea typeface="Arial"/>
                <a:cs typeface="Arial"/>
              </a:defRPr>
            </a:pPr>
            <a:r>
              <a:rPr sz="1875" b="1">
                <a:solidFill>
                  <a:srgbClr val="142D4E"/>
                </a:solidFill>
                <a:latin typeface="Arial"/>
                <a:ea typeface="Arial"/>
                <a:cs typeface="Arial"/>
              </a:rPr>
              <a:t>Commit the receipt</a:t>
            </a:r>
          </a:p>
        </p:txBody>
      </p:sp>
      <p:sp>
        <p:nvSpPr>
          <p:cNvPr id="10" name="text-33">
            <a:extLst xmlns:a="http://schemas.openxmlformats.org/drawingml/2006/main">
              <a:ext uri="{FF2B5EF4-FFF2-40B4-BE49-F238E27FC236}">
                <a16:creationId xmlns:a16="http://schemas.microsoft.com/office/drawing/2014/main" id="{A6862544-E391-4915-8BD4-263EC7665BAC}"/>
              </a:ext>
            </a:extLst>
          </p:cNvPr>
          <p:cNvSpPr>
            <a:spLocks xmlns:a="http://schemas.openxmlformats.org/drawingml/2006/main" noGrp="1"/>
          </p:cNvSpPr>
          <p:nvPr/>
        </p:nvSpPr>
        <p:spPr>
          <a:xfrm xmlns:a="http://schemas.openxmlformats.org/drawingml/2006/main">
            <a:off x="5372100" y="2362200"/>
            <a:ext cx="60579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725" b="0">
                <a:solidFill>
                  <a:srgbClr val="26364B"/>
                </a:solidFill>
                <a:latin typeface="Arial"/>
                <a:ea typeface="Arial"/>
                <a:cs typeface="Arial"/>
              </a:defRPr>
            </a:pPr>
            <a:r>
              <a:rPr sz="1725" b="0">
                <a:solidFill>
                  <a:srgbClr val="26364B"/>
                </a:solidFill>
                <a:latin typeface="Arial"/>
                <a:ea typeface="Arial"/>
                <a:cs typeface="Arial"/>
              </a:rPr>
              <a:t>Key service records evidence before returning the MAC.</a:t>
            </a:r>
          </a:p>
        </p:txBody>
      </p:sp>
      <p:sp>
        <p:nvSpPr>
          <p:cNvPr id="11" name="">
            <a:extLst xmlns:a="http://schemas.openxmlformats.org/drawingml/2006/main">
              <a:ext uri="{FF2B5EF4-FFF2-40B4-BE49-F238E27FC236}">
                <a16:creationId xmlns:a16="http://schemas.microsoft.com/office/drawing/2014/main" id="{6C5504C3-79AA-44B5-8E61-2E50AE4DB7E9}"/>
              </a:ext>
            </a:extLst>
          </p:cNvPr>
          <p:cNvSpPr>
            <a:spLocks xmlns:a="http://schemas.openxmlformats.org/drawingml/2006/main" noGrp="1"/>
          </p:cNvSpPr>
          <p:nvPr/>
        </p:nvSpPr>
        <p:spPr>
          <a:xfrm xmlns:a="http://schemas.openxmlformats.org/drawingml/2006/main">
            <a:off x="1390650" y="2981325"/>
            <a:ext cx="10048875" cy="0"/>
          </a:xfrm>
          <a:prstGeom xmlns:a="http://schemas.openxmlformats.org/drawingml/2006/main" prst="line">
            <a:avLst/>
          </a:prstGeom>
          <a:noFill xmlns:a="http://schemas.openxmlformats.org/drawingml/2006/main"/>
          <a:ln xmlns:a="http://schemas.openxmlformats.org/drawingml/2006/main" w="9525">
            <a:solidFill>
              <a:srgbClr val="CAD5E1"/>
            </a:solidFill>
            <a:prstDash val="solid"/>
          </a:ln>
        </p:spPr>
      </p:sp>
      <p:sp>
        <p:nvSpPr>
          <p:cNvPr id="12" name="text-34">
            <a:extLst xmlns:a="http://schemas.openxmlformats.org/drawingml/2006/main">
              <a:ext uri="{FF2B5EF4-FFF2-40B4-BE49-F238E27FC236}">
                <a16:creationId xmlns:a16="http://schemas.microsoft.com/office/drawing/2014/main" id="{955CC67E-BCD4-48C4-8563-23406D0DC474}"/>
              </a:ext>
            </a:extLst>
          </p:cNvPr>
          <p:cNvSpPr>
            <a:spLocks xmlns:a="http://schemas.openxmlformats.org/drawingml/2006/main" noGrp="1"/>
          </p:cNvSpPr>
          <p:nvPr/>
        </p:nvSpPr>
        <p:spPr>
          <a:xfrm xmlns:a="http://schemas.openxmlformats.org/drawingml/2006/main">
            <a:off x="628650" y="3067050"/>
            <a:ext cx="571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75" b="1">
                <a:solidFill>
                  <a:srgbClr val="2463A6"/>
                </a:solidFill>
                <a:latin typeface="Arial"/>
                <a:ea typeface="Arial"/>
                <a:cs typeface="Arial"/>
              </a:defRPr>
            </a:pPr>
            <a:r>
              <a:rPr sz="2475" b="1">
                <a:solidFill>
                  <a:srgbClr val="2463A6"/>
                </a:solidFill>
                <a:latin typeface="Arial"/>
                <a:ea typeface="Arial"/>
                <a:cs typeface="Arial"/>
              </a:rPr>
              <a:t>3</a:t>
            </a:r>
          </a:p>
        </p:txBody>
      </p:sp>
      <p:sp>
        <p:nvSpPr>
          <p:cNvPr id="13" name="text-35">
            <a:extLst xmlns:a="http://schemas.openxmlformats.org/drawingml/2006/main">
              <a:ext uri="{FF2B5EF4-FFF2-40B4-BE49-F238E27FC236}">
                <a16:creationId xmlns:a16="http://schemas.microsoft.com/office/drawing/2014/main" id="{D141F8D4-AB05-4197-A12B-AB213FACDA47}"/>
              </a:ext>
            </a:extLst>
          </p:cNvPr>
          <p:cNvSpPr>
            <a:spLocks xmlns:a="http://schemas.openxmlformats.org/drawingml/2006/main" noGrp="1"/>
          </p:cNvSpPr>
          <p:nvPr/>
        </p:nvSpPr>
        <p:spPr>
          <a:xfrm xmlns:a="http://schemas.openxmlformats.org/drawingml/2006/main">
            <a:off x="1390650" y="3067050"/>
            <a:ext cx="3714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1">
                <a:solidFill>
                  <a:srgbClr val="142D4E"/>
                </a:solidFill>
                <a:latin typeface="Arial"/>
                <a:ea typeface="Arial"/>
                <a:cs typeface="Arial"/>
              </a:defRPr>
            </a:pPr>
            <a:r>
              <a:rPr sz="1875" b="1">
                <a:solidFill>
                  <a:srgbClr val="142D4E"/>
                </a:solidFill>
                <a:latin typeface="Arial"/>
                <a:ea typeface="Arial"/>
                <a:cs typeface="Arial"/>
              </a:rPr>
              <a:t>Publish intent and outbox</a:t>
            </a:r>
          </a:p>
        </p:txBody>
      </p:sp>
      <p:sp>
        <p:nvSpPr>
          <p:cNvPr id="14" name="text-36">
            <a:extLst xmlns:a="http://schemas.openxmlformats.org/drawingml/2006/main">
              <a:ext uri="{FF2B5EF4-FFF2-40B4-BE49-F238E27FC236}">
                <a16:creationId xmlns:a16="http://schemas.microsoft.com/office/drawing/2014/main" id="{3883C1A6-2C02-4807-9ED9-EF4F0090E32D}"/>
              </a:ext>
            </a:extLst>
          </p:cNvPr>
          <p:cNvSpPr>
            <a:spLocks xmlns:a="http://schemas.openxmlformats.org/drawingml/2006/main" noGrp="1"/>
          </p:cNvSpPr>
          <p:nvPr/>
        </p:nvSpPr>
        <p:spPr>
          <a:xfrm xmlns:a="http://schemas.openxmlformats.org/drawingml/2006/main">
            <a:off x="5372100" y="3067050"/>
            <a:ext cx="60579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725" b="0">
                <a:solidFill>
                  <a:srgbClr val="26364B"/>
                </a:solidFill>
                <a:latin typeface="Arial"/>
                <a:ea typeface="Arial"/>
                <a:cs typeface="Arial"/>
              </a:defRPr>
            </a:pPr>
            <a:r>
              <a:rPr sz="1725" b="0">
                <a:solidFill>
                  <a:srgbClr val="26364B"/>
                </a:solidFill>
                <a:latin typeface="Arial"/>
                <a:ea typeface="Arial"/>
                <a:cs typeface="Arial"/>
              </a:rPr>
              <a:t>Both source records commit in one Main SQL transaction.</a:t>
            </a:r>
          </a:p>
        </p:txBody>
      </p:sp>
      <p:sp>
        <p:nvSpPr>
          <p:cNvPr id="15" name="">
            <a:extLst xmlns:a="http://schemas.openxmlformats.org/drawingml/2006/main">
              <a:ext uri="{FF2B5EF4-FFF2-40B4-BE49-F238E27FC236}">
                <a16:creationId xmlns:a16="http://schemas.microsoft.com/office/drawing/2014/main" id="{FEAAB824-B053-4083-B5E6-9C92B4C19B2A}"/>
              </a:ext>
            </a:extLst>
          </p:cNvPr>
          <p:cNvSpPr>
            <a:spLocks xmlns:a="http://schemas.openxmlformats.org/drawingml/2006/main" noGrp="1"/>
          </p:cNvSpPr>
          <p:nvPr/>
        </p:nvSpPr>
        <p:spPr>
          <a:xfrm xmlns:a="http://schemas.openxmlformats.org/drawingml/2006/main">
            <a:off x="1390650" y="3686175"/>
            <a:ext cx="10048875" cy="0"/>
          </a:xfrm>
          <a:prstGeom xmlns:a="http://schemas.openxmlformats.org/drawingml/2006/main" prst="line">
            <a:avLst/>
          </a:prstGeom>
          <a:noFill xmlns:a="http://schemas.openxmlformats.org/drawingml/2006/main"/>
          <a:ln xmlns:a="http://schemas.openxmlformats.org/drawingml/2006/main" w="9525">
            <a:solidFill>
              <a:srgbClr val="CAD5E1"/>
            </a:solidFill>
            <a:prstDash val="solid"/>
          </a:ln>
        </p:spPr>
      </p:sp>
      <p:sp>
        <p:nvSpPr>
          <p:cNvPr id="16" name="text-37">
            <a:extLst xmlns:a="http://schemas.openxmlformats.org/drawingml/2006/main">
              <a:ext uri="{FF2B5EF4-FFF2-40B4-BE49-F238E27FC236}">
                <a16:creationId xmlns:a16="http://schemas.microsoft.com/office/drawing/2014/main" id="{D576D5CB-5B77-4FA8-B170-E1EF63749E3D}"/>
              </a:ext>
            </a:extLst>
          </p:cNvPr>
          <p:cNvSpPr>
            <a:spLocks xmlns:a="http://schemas.openxmlformats.org/drawingml/2006/main" noGrp="1"/>
          </p:cNvSpPr>
          <p:nvPr/>
        </p:nvSpPr>
        <p:spPr>
          <a:xfrm xmlns:a="http://schemas.openxmlformats.org/drawingml/2006/main">
            <a:off x="628650" y="3771900"/>
            <a:ext cx="571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75" b="1">
                <a:solidFill>
                  <a:srgbClr val="2463A6"/>
                </a:solidFill>
                <a:latin typeface="Arial"/>
                <a:ea typeface="Arial"/>
                <a:cs typeface="Arial"/>
              </a:defRPr>
            </a:pPr>
            <a:r>
              <a:rPr sz="2475" b="1">
                <a:solidFill>
                  <a:srgbClr val="2463A6"/>
                </a:solidFill>
                <a:latin typeface="Arial"/>
                <a:ea typeface="Arial"/>
                <a:cs typeface="Arial"/>
              </a:rPr>
              <a:t>4</a:t>
            </a:r>
          </a:p>
        </p:txBody>
      </p:sp>
      <p:sp>
        <p:nvSpPr>
          <p:cNvPr id="17" name="text-38">
            <a:extLst xmlns:a="http://schemas.openxmlformats.org/drawingml/2006/main">
              <a:ext uri="{FF2B5EF4-FFF2-40B4-BE49-F238E27FC236}">
                <a16:creationId xmlns:a16="http://schemas.microsoft.com/office/drawing/2014/main" id="{968918EB-B426-497A-B376-549A87A057DF}"/>
              </a:ext>
            </a:extLst>
          </p:cNvPr>
          <p:cNvSpPr>
            <a:spLocks xmlns:a="http://schemas.openxmlformats.org/drawingml/2006/main" noGrp="1"/>
          </p:cNvSpPr>
          <p:nvPr/>
        </p:nvSpPr>
        <p:spPr>
          <a:xfrm xmlns:a="http://schemas.openxmlformats.org/drawingml/2006/main">
            <a:off x="1390650" y="3771900"/>
            <a:ext cx="3714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1">
                <a:solidFill>
                  <a:srgbClr val="142D4E"/>
                </a:solidFill>
                <a:latin typeface="Arial"/>
                <a:ea typeface="Arial"/>
                <a:cs typeface="Arial"/>
              </a:defRPr>
            </a:pPr>
            <a:r>
              <a:rPr sz="1875" b="1">
                <a:solidFill>
                  <a:srgbClr val="142D4E"/>
                </a:solidFill>
                <a:latin typeface="Arial"/>
                <a:ea typeface="Arial"/>
                <a:cs typeface="Arial"/>
              </a:rPr>
              <a:t>Queue the operation ID</a:t>
            </a:r>
          </a:p>
        </p:txBody>
      </p:sp>
      <p:sp>
        <p:nvSpPr>
          <p:cNvPr id="18" name="text-39">
            <a:extLst xmlns:a="http://schemas.openxmlformats.org/drawingml/2006/main">
              <a:ext uri="{FF2B5EF4-FFF2-40B4-BE49-F238E27FC236}">
                <a16:creationId xmlns:a16="http://schemas.microsoft.com/office/drawing/2014/main" id="{492AB97C-E2BB-44AF-910B-6BDAB94C4C04}"/>
              </a:ext>
            </a:extLst>
          </p:cNvPr>
          <p:cNvSpPr>
            <a:spLocks xmlns:a="http://schemas.openxmlformats.org/drawingml/2006/main" noGrp="1"/>
          </p:cNvSpPr>
          <p:nvPr/>
        </p:nvSpPr>
        <p:spPr>
          <a:xfrm xmlns:a="http://schemas.openxmlformats.org/drawingml/2006/main">
            <a:off x="5372100" y="3771900"/>
            <a:ext cx="60579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725" b="0">
                <a:solidFill>
                  <a:srgbClr val="26364B"/>
                </a:solidFill>
                <a:latin typeface="Arial"/>
                <a:ea typeface="Arial"/>
                <a:cs typeface="Arial"/>
              </a:defRPr>
            </a:pPr>
            <a:r>
              <a:rPr sz="1725" b="0">
                <a:solidFill>
                  <a:srgbClr val="26364B"/>
                </a:solidFill>
                <a:latin typeface="Arial"/>
                <a:ea typeface="Arial"/>
                <a:cs typeface="Arial"/>
              </a:rPr>
              <a:t>Persistent send, then Main ACK. SQL job, then JMS ACK.</a:t>
            </a:r>
          </a:p>
        </p:txBody>
      </p:sp>
      <p:sp>
        <p:nvSpPr>
          <p:cNvPr id="19" name="">
            <a:extLst xmlns:a="http://schemas.openxmlformats.org/drawingml/2006/main">
              <a:ext uri="{FF2B5EF4-FFF2-40B4-BE49-F238E27FC236}">
                <a16:creationId xmlns:a16="http://schemas.microsoft.com/office/drawing/2014/main" id="{AF112F1C-0295-4D84-8049-05B645BBCF1C}"/>
              </a:ext>
            </a:extLst>
          </p:cNvPr>
          <p:cNvSpPr>
            <a:spLocks xmlns:a="http://schemas.openxmlformats.org/drawingml/2006/main" noGrp="1"/>
          </p:cNvSpPr>
          <p:nvPr/>
        </p:nvSpPr>
        <p:spPr>
          <a:xfrm xmlns:a="http://schemas.openxmlformats.org/drawingml/2006/main">
            <a:off x="1390650" y="4391025"/>
            <a:ext cx="10048875" cy="0"/>
          </a:xfrm>
          <a:prstGeom xmlns:a="http://schemas.openxmlformats.org/drawingml/2006/main" prst="line">
            <a:avLst/>
          </a:prstGeom>
          <a:noFill xmlns:a="http://schemas.openxmlformats.org/drawingml/2006/main"/>
          <a:ln xmlns:a="http://schemas.openxmlformats.org/drawingml/2006/main" w="9525">
            <a:solidFill>
              <a:srgbClr val="CAD5E1"/>
            </a:solidFill>
            <a:prstDash val="solid"/>
          </a:ln>
        </p:spPr>
      </p:sp>
      <p:sp>
        <p:nvSpPr>
          <p:cNvPr id="20" name="text-40">
            <a:extLst xmlns:a="http://schemas.openxmlformats.org/drawingml/2006/main">
              <a:ext uri="{FF2B5EF4-FFF2-40B4-BE49-F238E27FC236}">
                <a16:creationId xmlns:a16="http://schemas.microsoft.com/office/drawing/2014/main" id="{6C9394E5-C5DF-4D6C-8143-4AB8A535697E}"/>
              </a:ext>
            </a:extLst>
          </p:cNvPr>
          <p:cNvSpPr>
            <a:spLocks xmlns:a="http://schemas.openxmlformats.org/drawingml/2006/main" noGrp="1"/>
          </p:cNvSpPr>
          <p:nvPr/>
        </p:nvSpPr>
        <p:spPr>
          <a:xfrm xmlns:a="http://schemas.openxmlformats.org/drawingml/2006/main">
            <a:off x="628650" y="4476750"/>
            <a:ext cx="571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75" b="1">
                <a:solidFill>
                  <a:srgbClr val="2463A6"/>
                </a:solidFill>
                <a:latin typeface="Arial"/>
                <a:ea typeface="Arial"/>
                <a:cs typeface="Arial"/>
              </a:defRPr>
            </a:pPr>
            <a:r>
              <a:rPr sz="2475" b="1">
                <a:solidFill>
                  <a:srgbClr val="2463A6"/>
                </a:solidFill>
                <a:latin typeface="Arial"/>
                <a:ea typeface="Arial"/>
                <a:cs typeface="Arial"/>
              </a:rPr>
              <a:t>5</a:t>
            </a:r>
          </a:p>
        </p:txBody>
      </p:sp>
      <p:sp>
        <p:nvSpPr>
          <p:cNvPr id="21" name="text-41">
            <a:extLst xmlns:a="http://schemas.openxmlformats.org/drawingml/2006/main">
              <a:ext uri="{FF2B5EF4-FFF2-40B4-BE49-F238E27FC236}">
                <a16:creationId xmlns:a16="http://schemas.microsoft.com/office/drawing/2014/main" id="{69D7663B-6033-47C7-A5A5-B1FF3534E07C}"/>
              </a:ext>
            </a:extLst>
          </p:cNvPr>
          <p:cNvSpPr>
            <a:spLocks xmlns:a="http://schemas.openxmlformats.org/drawingml/2006/main" noGrp="1"/>
          </p:cNvSpPr>
          <p:nvPr/>
        </p:nvSpPr>
        <p:spPr>
          <a:xfrm xmlns:a="http://schemas.openxmlformats.org/drawingml/2006/main">
            <a:off x="1390650" y="4476750"/>
            <a:ext cx="3714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1">
                <a:solidFill>
                  <a:srgbClr val="142D4E"/>
                </a:solidFill>
                <a:latin typeface="Arial"/>
                <a:ea typeface="Arial"/>
                <a:cs typeface="Arial"/>
              </a:defRPr>
            </a:pPr>
            <a:r>
              <a:rPr sz="1875" b="1">
                <a:solidFill>
                  <a:srgbClr val="142D4E"/>
                </a:solidFill>
                <a:latin typeface="Arial"/>
                <a:ea typeface="Arial"/>
                <a:cs typeface="Arial"/>
              </a:rPr>
              <a:t>Verify and recheck</a:t>
            </a:r>
          </a:p>
        </p:txBody>
      </p:sp>
      <p:sp>
        <p:nvSpPr>
          <p:cNvPr id="22" name="text-42">
            <a:extLst xmlns:a="http://schemas.openxmlformats.org/drawingml/2006/main">
              <a:ext uri="{FF2B5EF4-FFF2-40B4-BE49-F238E27FC236}">
                <a16:creationId xmlns:a16="http://schemas.microsoft.com/office/drawing/2014/main" id="{D5AB767C-24C6-4C7F-B36A-2C4A232B6207}"/>
              </a:ext>
            </a:extLst>
          </p:cNvPr>
          <p:cNvSpPr>
            <a:spLocks xmlns:a="http://schemas.openxmlformats.org/drawingml/2006/main" noGrp="1"/>
          </p:cNvSpPr>
          <p:nvPr/>
        </p:nvSpPr>
        <p:spPr>
          <a:xfrm xmlns:a="http://schemas.openxmlformats.org/drawingml/2006/main">
            <a:off x="5372100" y="4476750"/>
            <a:ext cx="60579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725" b="0">
                <a:solidFill>
                  <a:srgbClr val="26364B"/>
                </a:solidFill>
                <a:latin typeface="Arial"/>
                <a:ea typeface="Arial"/>
                <a:cs typeface="Arial"/>
              </a:defRPr>
            </a:pPr>
            <a:r>
              <a:rPr sz="1725" b="0">
                <a:solidFill>
                  <a:srgbClr val="26364B"/>
                </a:solidFill>
                <a:latin typeface="Arial"/>
                <a:ea typeface="Arial"/>
                <a:cs typeface="Arial"/>
              </a:rPr>
              <a:t>Receipt first. Check MAC, then require the same snapshot.</a:t>
            </a:r>
          </a:p>
        </p:txBody>
      </p:sp>
      <p:sp>
        <p:nvSpPr>
          <p:cNvPr id="23" name="">
            <a:extLst xmlns:a="http://schemas.openxmlformats.org/drawingml/2006/main">
              <a:ext uri="{FF2B5EF4-FFF2-40B4-BE49-F238E27FC236}">
                <a16:creationId xmlns:a16="http://schemas.microsoft.com/office/drawing/2014/main" id="{1C29E8CB-0E10-490C-88D1-36F1A92E7835}"/>
              </a:ext>
            </a:extLst>
          </p:cNvPr>
          <p:cNvSpPr>
            <a:spLocks xmlns:a="http://schemas.openxmlformats.org/drawingml/2006/main" noGrp="1"/>
          </p:cNvSpPr>
          <p:nvPr/>
        </p:nvSpPr>
        <p:spPr>
          <a:xfrm xmlns:a="http://schemas.openxmlformats.org/drawingml/2006/main">
            <a:off x="1390650" y="5095875"/>
            <a:ext cx="10048875" cy="0"/>
          </a:xfrm>
          <a:prstGeom xmlns:a="http://schemas.openxmlformats.org/drawingml/2006/main" prst="line">
            <a:avLst/>
          </a:prstGeom>
          <a:noFill xmlns:a="http://schemas.openxmlformats.org/drawingml/2006/main"/>
          <a:ln xmlns:a="http://schemas.openxmlformats.org/drawingml/2006/main" w="9525">
            <a:solidFill>
              <a:srgbClr val="CAD5E1"/>
            </a:solidFill>
            <a:prstDash val="solid"/>
          </a:ln>
        </p:spPr>
      </p:sp>
      <p:sp>
        <p:nvSpPr>
          <p:cNvPr id="24" name="text-43">
            <a:extLst xmlns:a="http://schemas.openxmlformats.org/drawingml/2006/main">
              <a:ext uri="{FF2B5EF4-FFF2-40B4-BE49-F238E27FC236}">
                <a16:creationId xmlns:a16="http://schemas.microsoft.com/office/drawing/2014/main" id="{B3B6D63E-A1B5-4A81-9DB9-F885BE8509F9}"/>
              </a:ext>
            </a:extLst>
          </p:cNvPr>
          <p:cNvSpPr>
            <a:spLocks xmlns:a="http://schemas.openxmlformats.org/drawingml/2006/main" noGrp="1"/>
          </p:cNvSpPr>
          <p:nvPr/>
        </p:nvSpPr>
        <p:spPr>
          <a:xfrm xmlns:a="http://schemas.openxmlformats.org/drawingml/2006/main">
            <a:off x="628650" y="5181600"/>
            <a:ext cx="571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75" b="1">
                <a:solidFill>
                  <a:srgbClr val="2463A6"/>
                </a:solidFill>
                <a:latin typeface="Arial"/>
                <a:ea typeface="Arial"/>
                <a:cs typeface="Arial"/>
              </a:defRPr>
            </a:pPr>
            <a:r>
              <a:rPr sz="2475" b="1">
                <a:solidFill>
                  <a:srgbClr val="2463A6"/>
                </a:solidFill>
                <a:latin typeface="Arial"/>
                <a:ea typeface="Arial"/>
                <a:cs typeface="Arial"/>
              </a:rPr>
              <a:t>6</a:t>
            </a:r>
          </a:p>
        </p:txBody>
      </p:sp>
      <p:sp>
        <p:nvSpPr>
          <p:cNvPr id="25" name="text-44">
            <a:extLst xmlns:a="http://schemas.openxmlformats.org/drawingml/2006/main">
              <a:ext uri="{FF2B5EF4-FFF2-40B4-BE49-F238E27FC236}">
                <a16:creationId xmlns:a16="http://schemas.microsoft.com/office/drawing/2014/main" id="{B370C37F-9E2A-469A-A493-79A411FDF67B}"/>
              </a:ext>
            </a:extLst>
          </p:cNvPr>
          <p:cNvSpPr>
            <a:spLocks xmlns:a="http://schemas.openxmlformats.org/drawingml/2006/main" noGrp="1"/>
          </p:cNvSpPr>
          <p:nvPr/>
        </p:nvSpPr>
        <p:spPr>
          <a:xfrm xmlns:a="http://schemas.openxmlformats.org/drawingml/2006/main">
            <a:off x="1390650" y="5181600"/>
            <a:ext cx="3714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1">
                <a:solidFill>
                  <a:srgbClr val="142D4E"/>
                </a:solidFill>
                <a:latin typeface="Arial"/>
                <a:ea typeface="Arial"/>
                <a:cs typeface="Arial"/>
              </a:defRPr>
            </a:pPr>
            <a:r>
              <a:rPr sz="1875" b="1">
                <a:solidFill>
                  <a:srgbClr val="142D4E"/>
                </a:solidFill>
                <a:latin typeface="Arial"/>
                <a:ea typeface="Arial"/>
                <a:cs typeface="Arial"/>
              </a:rPr>
              <a:t>Commit accounting and relay</a:t>
            </a:r>
          </a:p>
        </p:txBody>
      </p:sp>
      <p:sp>
        <p:nvSpPr>
          <p:cNvPr id="26" name="text-45">
            <a:extLst xmlns:a="http://schemas.openxmlformats.org/drawingml/2006/main">
              <a:ext uri="{FF2B5EF4-FFF2-40B4-BE49-F238E27FC236}">
                <a16:creationId xmlns:a16="http://schemas.microsoft.com/office/drawing/2014/main" id="{BF130BFE-671F-41C6-B49B-880FCF2BC1DB}"/>
              </a:ext>
            </a:extLst>
          </p:cNvPr>
          <p:cNvSpPr>
            <a:spLocks xmlns:a="http://schemas.openxmlformats.org/drawingml/2006/main" noGrp="1"/>
          </p:cNvSpPr>
          <p:nvPr/>
        </p:nvSpPr>
        <p:spPr>
          <a:xfrm xmlns:a="http://schemas.openxmlformats.org/drawingml/2006/main">
            <a:off x="5372100" y="5181600"/>
            <a:ext cx="60579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725" b="0">
                <a:solidFill>
                  <a:srgbClr val="26364B"/>
                </a:solidFill>
                <a:latin typeface="Arial"/>
                <a:ea typeface="Arial"/>
                <a:cs typeface="Arial"/>
              </a:defRPr>
            </a:pPr>
            <a:r>
              <a:rPr sz="1725" b="0">
                <a:solidFill>
                  <a:srgbClr val="26364B"/>
                </a:solidFill>
                <a:latin typeface="Arial"/>
                <a:ea typeface="Arial"/>
                <a:cs typeface="Arial"/>
              </a:rPr>
              <a:t>Atomic protected postings. Retry audit and Main delivery.</a:t>
            </a:r>
          </a:p>
        </p:txBody>
      </p:sp>
    </p:spTree>
    <p:extLst>
      <p:ext uri="{BB962C8B-B14F-4D97-AF65-F5344CB8AC3E}">
        <p14:creationId xmlns:p14="http://schemas.microsoft.com/office/powerpoint/2010/main" val="79944415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itle-5">
            <a:extLst xmlns:a="http://schemas.openxmlformats.org/drawingml/2006/main">
              <a:ext uri="{FF2B5EF4-FFF2-40B4-BE49-F238E27FC236}">
                <a16:creationId xmlns:a16="http://schemas.microsoft.com/office/drawing/2014/main" id="{C9749F87-3272-4B92-A62D-A0515E41926A}"/>
              </a:ext>
            </a:extLst>
          </p:cNvPr>
          <p:cNvSpPr>
            <a:spLocks xmlns:a="http://schemas.openxmlformats.org/drawingml/2006/main" noGrp="1"/>
          </p:cNvSpPr>
          <p:nvPr/>
        </p:nvSpPr>
        <p:spPr>
          <a:xfrm xmlns:a="http://schemas.openxmlformats.org/drawingml/2006/main">
            <a:off x="609600" y="428625"/>
            <a:ext cx="109347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300" b="1">
                <a:solidFill>
                  <a:srgbClr val="142D4E"/>
                </a:solidFill>
                <a:latin typeface="Arial"/>
                <a:ea typeface="Arial"/>
                <a:cs typeface="Arial"/>
              </a:defRPr>
            </a:pPr>
            <a:r>
              <a:rPr sz="3300" b="1">
                <a:solidFill>
                  <a:srgbClr val="142D4E"/>
                </a:solidFill>
                <a:latin typeface="Arial"/>
                <a:ea typeface="Arial"/>
                <a:cs typeface="Arial"/>
              </a:rPr>
              <a:t>Canonical operation bytes</a:t>
            </a:r>
          </a:p>
        </p:txBody>
      </p:sp>
      <p:sp>
        <p:nvSpPr>
          <p:cNvPr id="2" name="text-46">
            <a:extLst xmlns:a="http://schemas.openxmlformats.org/drawingml/2006/main">
              <a:ext uri="{FF2B5EF4-FFF2-40B4-BE49-F238E27FC236}">
                <a16:creationId xmlns:a16="http://schemas.microsoft.com/office/drawing/2014/main" id="{F1BF7810-023F-4183-AE14-5A3A1B85003F}"/>
              </a:ext>
            </a:extLst>
          </p:cNvPr>
          <p:cNvSpPr>
            <a:spLocks xmlns:a="http://schemas.openxmlformats.org/drawingml/2006/main" noGrp="1"/>
          </p:cNvSpPr>
          <p:nvPr/>
        </p:nvSpPr>
        <p:spPr>
          <a:xfrm xmlns:a="http://schemas.openxmlformats.org/drawingml/2006/main">
            <a:off x="628650" y="1323975"/>
            <a:ext cx="108775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5E6A78"/>
                </a:solidFill>
                <a:latin typeface="Arial"/>
                <a:ea typeface="Arial"/>
                <a:cs typeface="Arial"/>
              </a:defRPr>
            </a:pPr>
            <a:r>
              <a:rPr sz="1800" b="0">
                <a:solidFill>
                  <a:srgbClr val="5E6A78"/>
                </a:solidFill>
                <a:latin typeface="Arial"/>
                <a:ea typeface="Arial"/>
                <a:cs typeface="Arial"/>
              </a:rPr>
              <a:t>Version 1 has one exact encoding and golden test vectors</a:t>
            </a:r>
          </a:p>
        </p:txBody>
      </p:sp>
      <p:sp>
        <p:nvSpPr>
          <p:cNvPr id="3" name="text-47">
            <a:extLst xmlns:a="http://schemas.openxmlformats.org/drawingml/2006/main">
              <a:ext uri="{FF2B5EF4-FFF2-40B4-BE49-F238E27FC236}">
                <a16:creationId xmlns:a16="http://schemas.microsoft.com/office/drawing/2014/main" id="{E09BFE6B-2E58-484B-ACA9-F8F262D24465}"/>
              </a:ext>
            </a:extLst>
          </p:cNvPr>
          <p:cNvSpPr>
            <a:spLocks xmlns:a="http://schemas.openxmlformats.org/drawingml/2006/main" noGrp="1"/>
          </p:cNvSpPr>
          <p:nvPr/>
        </p:nvSpPr>
        <p:spPr>
          <a:xfrm xmlns:a="http://schemas.openxmlformats.org/drawingml/2006/main">
            <a:off x="628650" y="6353175"/>
            <a:ext cx="1000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75" b="0">
                <a:solidFill>
                  <a:srgbClr val="5E6A78"/>
                </a:solidFill>
                <a:latin typeface="Arial"/>
                <a:ea typeface="Arial"/>
                <a:cs typeface="Arial"/>
              </a:defRPr>
            </a:pPr>
            <a:r>
              <a:rPr sz="1275" b="0">
                <a:solidFill>
                  <a:srgbClr val="5E6A78"/>
                </a:solidFill>
                <a:latin typeface="Arial"/>
                <a:ea typeface="Arial"/>
                <a:cs typeface="Arial"/>
              </a:rPr>
              <a:t>Local software-key demo. One trusted host. September 2026.</a:t>
            </a:r>
          </a:p>
        </p:txBody>
      </p:sp>
      <p:sp>
        <p:nvSpPr>
          <p:cNvPr id="4" name="text-48">
            <a:extLst xmlns:a="http://schemas.openxmlformats.org/drawingml/2006/main">
              <a:ext uri="{FF2B5EF4-FFF2-40B4-BE49-F238E27FC236}">
                <a16:creationId xmlns:a16="http://schemas.microsoft.com/office/drawing/2014/main" id="{A54FDA7C-8526-49C9-8560-D525A729722C}"/>
              </a:ext>
            </a:extLst>
          </p:cNvPr>
          <p:cNvSpPr>
            <a:spLocks xmlns:a="http://schemas.openxmlformats.org/drawingml/2006/main" noGrp="1"/>
          </p:cNvSpPr>
          <p:nvPr/>
        </p:nvSpPr>
        <p:spPr>
          <a:xfrm xmlns:a="http://schemas.openxmlformats.org/drawingml/2006/main">
            <a:off x="11020425" y="6334125"/>
            <a:ext cx="523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425" b="0">
                <a:solidFill>
                  <a:srgbClr val="5E6A78"/>
                </a:solidFill>
                <a:latin typeface="Arial"/>
                <a:ea typeface="Arial"/>
                <a:cs typeface="Arial"/>
              </a:defRPr>
            </a:pPr>
            <a:r>
              <a:rPr sz="1425" b="0">
                <a:solidFill>
                  <a:srgbClr val="5E6A78"/>
                </a:solidFill>
                <a:latin typeface="Arial"/>
                <a:ea typeface="Arial"/>
                <a:cs typeface="Arial"/>
              </a:rPr>
              <a:t>05</a:t>
            </a:r>
          </a:p>
        </p:txBody>
      </p:sp>
      <p:graphicFrame>
        <p:nvGraphicFramePr>
          <p:cNvPr id="15" name=""/>
          <p:cNvGraphicFramePr/>
          <p:nvPr/>
        </p:nvGraphicFramePr>
        <p:xfrm>
          <a:off xmlns:a="http://schemas.openxmlformats.org/drawingml/2006/main" x="619125" y="1895475"/>
          <a:ext xmlns:a="http://schemas.openxmlformats.org/drawingml/2006/main" cx="10934700" cy="1247775"/>
        </p:xfrm>
        <a:graphic xmlns:a="http://schemas.openxmlformats.org/drawingml/2006/main">
          <a:graphicData uri="http://schemas.openxmlformats.org/drawingml/2006/table">
            <a:tbl>
              <a:tblPr firstRow="0" bandRow="0"/>
              <a:tblGrid>
                <a:gridCol w="2000250"/>
                <a:gridCol w="2000250"/>
                <a:gridCol w="3162300"/>
                <a:gridCol w="3771900"/>
              </a:tblGrid>
              <a:tr h="623888">
                <a:tc>
                  <a:txBody>
                    <a:bodyPr lIns="133350" tIns="95250" rIns="114300" bIns="95250">
                      <a:noAutofit/>
                    </a:bodyPr>
                    <a:lstStyle/>
                    <a:p>
                      <a:r>
                        <a:rPr sz="1950" b="1">
                          <a:solidFill>
                            <a:srgbClr val="FFFFFF"/>
                          </a:solidFill>
                          <a:latin typeface="Arial"/>
                          <a:ea typeface="Arial"/>
                          <a:cs typeface="Arial"/>
                        </a:rPr>
                        <a:t>Field ID</a:t>
                      </a:r>
                    </a:p>
                  </a:txBody>
                  <a:tcPr marL="91440" marR="91440" marT="45720" marB="45720" anchor="ctr">
                    <a:solidFill>
                      <a:srgbClr val="142D4E"/>
                    </a:solidFill>
                  </a:tcPr>
                </a:tc>
                <a:tc>
                  <a:txBody>
                    <a:bodyPr lIns="133350" tIns="95250" rIns="114300" bIns="95250">
                      <a:noAutofit/>
                    </a:bodyPr>
                    <a:lstStyle/>
                    <a:p>
                      <a:r>
                        <a:rPr sz="1950" b="1">
                          <a:solidFill>
                            <a:srgbClr val="FFFFFF"/>
                          </a:solidFill>
                          <a:latin typeface="Arial"/>
                          <a:ea typeface="Arial"/>
                          <a:cs typeface="Arial"/>
                        </a:rPr>
                        <a:t>Type</a:t>
                      </a:r>
                    </a:p>
                  </a:txBody>
                  <a:tcPr marL="91440" marR="91440" marT="45720" marB="45720" anchor="ctr">
                    <a:solidFill>
                      <a:srgbClr val="142D4E"/>
                    </a:solidFill>
                  </a:tcPr>
                </a:tc>
                <a:tc>
                  <a:txBody>
                    <a:bodyPr lIns="133350" tIns="95250" rIns="114300" bIns="95250">
                      <a:noAutofit/>
                    </a:bodyPr>
                    <a:lstStyle/>
                    <a:p>
                      <a:r>
                        <a:rPr sz="1950" b="1">
                          <a:solidFill>
                            <a:srgbClr val="FFFFFF"/>
                          </a:solidFill>
                          <a:latin typeface="Arial"/>
                          <a:ea typeface="Arial"/>
                          <a:cs typeface="Arial"/>
                        </a:rPr>
                        <a:t>Byte length</a:t>
                      </a:r>
                    </a:p>
                  </a:txBody>
                  <a:tcPr marL="91440" marR="91440" marT="45720" marB="45720" anchor="ctr">
                    <a:solidFill>
                      <a:srgbClr val="142D4E"/>
                    </a:solidFill>
                  </a:tcPr>
                </a:tc>
                <a:tc>
                  <a:txBody>
                    <a:bodyPr lIns="133350" tIns="95250" rIns="114300" bIns="95250">
                      <a:noAutofit/>
                    </a:bodyPr>
                    <a:lstStyle/>
                    <a:p>
                      <a:r>
                        <a:rPr sz="1950" b="1">
                          <a:solidFill>
                            <a:srgbClr val="FFFFFF"/>
                          </a:solidFill>
                          <a:latin typeface="Arial"/>
                          <a:ea typeface="Arial"/>
                          <a:cs typeface="Arial"/>
                        </a:rPr>
                        <a:t>Value</a:t>
                      </a:r>
                    </a:p>
                  </a:txBody>
                  <a:tcPr marL="91440" marR="91440" marT="45720" marB="45720" anchor="ctr">
                    <a:solidFill>
                      <a:srgbClr val="142D4E"/>
                    </a:solidFill>
                  </a:tcPr>
                </a:tc>
              </a:tr>
              <a:tr h="623888">
                <a:tc>
                  <a:txBody>
                    <a:bodyPr lIns="133350" tIns="95250" rIns="114300" bIns="95250">
                      <a:noAutofit/>
                    </a:bodyPr>
                    <a:lstStyle/>
                    <a:p>
                      <a:r>
                        <a:rPr sz="1950" b="0">
                          <a:solidFill>
                            <a:srgbClr val="26364B"/>
                          </a:solidFill>
                          <a:latin typeface="Arial"/>
                          <a:ea typeface="Arial"/>
                          <a:cs typeface="Arial"/>
                        </a:rPr>
                        <a:t>uint8</a:t>
                      </a:r>
                    </a:p>
                  </a:txBody>
                  <a:tcPr marL="91440" marR="91440" marT="45720" marB="45720" anchor="ctr">
                    <a:solidFill>
                      <a:srgbClr val="FFFFFF"/>
                    </a:solidFill>
                  </a:tcPr>
                </a:tc>
                <a:tc>
                  <a:txBody>
                    <a:bodyPr lIns="133350" tIns="95250" rIns="114300" bIns="95250">
                      <a:noAutofit/>
                    </a:bodyPr>
                    <a:lstStyle/>
                    <a:p>
                      <a:r>
                        <a:rPr sz="1950" b="0">
                          <a:solidFill>
                            <a:srgbClr val="26364B"/>
                          </a:solidFill>
                          <a:latin typeface="Arial"/>
                          <a:ea typeface="Arial"/>
                          <a:cs typeface="Arial"/>
                        </a:rPr>
                        <a:t>uint8</a:t>
                      </a:r>
                    </a:p>
                  </a:txBody>
                  <a:tcPr marL="91440" marR="91440" marT="45720" marB="45720" anchor="ctr">
                    <a:solidFill>
                      <a:srgbClr val="FFFFFF"/>
                    </a:solidFill>
                  </a:tcPr>
                </a:tc>
                <a:tc>
                  <a:txBody>
                    <a:bodyPr lIns="133350" tIns="95250" rIns="114300" bIns="95250">
                      <a:noAutofit/>
                    </a:bodyPr>
                    <a:lstStyle/>
                    <a:p>
                      <a:r>
                        <a:rPr sz="1950" b="0">
                          <a:solidFill>
                            <a:srgbClr val="26364B"/>
                          </a:solidFill>
                          <a:latin typeface="Arial"/>
                          <a:ea typeface="Arial"/>
                          <a:cs typeface="Arial"/>
                        </a:rPr>
                        <a:t>uint32, big-endian</a:t>
                      </a:r>
                    </a:p>
                  </a:txBody>
                  <a:tcPr marL="91440" marR="91440" marT="45720" marB="45720" anchor="ctr">
                    <a:solidFill>
                      <a:srgbClr val="FFFFFF"/>
                    </a:solidFill>
                  </a:tcPr>
                </a:tc>
                <a:tc>
                  <a:txBody>
                    <a:bodyPr lIns="133350" tIns="95250" rIns="114300" bIns="95250">
                      <a:noAutofit/>
                    </a:bodyPr>
                    <a:lstStyle/>
                    <a:p>
                      <a:r>
                        <a:rPr sz="1950" b="0">
                          <a:solidFill>
                            <a:srgbClr val="26364B"/>
                          </a:solidFill>
                          <a:latin typeface="Arial"/>
                          <a:ea typeface="Arial"/>
                          <a:cs typeface="Arial"/>
                        </a:rPr>
                        <a:t>Exact bytes</a:t>
                      </a:r>
                    </a:p>
                  </a:txBody>
                  <a:tcPr marL="91440" marR="91440" marT="45720" marB="45720" anchor="ctr">
                    <a:solidFill>
                      <a:srgbClr val="FFFFFF"/>
                    </a:solidFill>
                  </a:tcPr>
                </a:tc>
              </a:tr>
            </a:tbl>
          </a:graphicData>
        </a:graphic>
      </p:graphicFrame>
      <p:graphicFrame>
        <p:nvGraphicFramePr>
          <p:cNvPr id="16" name=""/>
          <p:cNvGraphicFramePr/>
          <p:nvPr/>
        </p:nvGraphicFramePr>
        <p:xfrm>
          <a:off xmlns:a="http://schemas.openxmlformats.org/drawingml/2006/main" x="619125" y="3486150"/>
          <a:ext xmlns:a="http://schemas.openxmlformats.org/drawingml/2006/main" cx="10934700" cy="2238375"/>
        </p:xfrm>
        <a:graphic xmlns:a="http://schemas.openxmlformats.org/drawingml/2006/main">
          <a:graphicData uri="http://schemas.openxmlformats.org/drawingml/2006/table">
            <a:tbl>
              <a:tblPr firstRow="0" bandRow="0"/>
              <a:tblGrid>
                <a:gridCol w="6248400"/>
                <a:gridCol w="4686300"/>
              </a:tblGrid>
              <a:tr h="559594">
                <a:tc>
                  <a:txBody>
                    <a:bodyPr lIns="133350" tIns="95250" rIns="114300" bIns="95250">
                      <a:noAutofit/>
                    </a:bodyPr>
                    <a:lstStyle/>
                    <a:p>
                      <a:r>
                        <a:rPr sz="1650" b="1">
                          <a:solidFill>
                            <a:srgbClr val="FFFFFF"/>
                          </a:solidFill>
                          <a:latin typeface="Arial"/>
                          <a:ea typeface="Arial"/>
                          <a:cs typeface="Arial"/>
                        </a:rPr>
                        <a:t>Bound content</a:t>
                      </a:r>
                    </a:p>
                  </a:txBody>
                  <a:tcPr marL="91440" marR="91440" marT="45720" marB="45720" anchor="ctr">
                    <a:solidFill>
                      <a:srgbClr val="142D4E"/>
                    </a:solidFill>
                  </a:tcPr>
                </a:tc>
                <a:tc>
                  <a:txBody>
                    <a:bodyPr lIns="133350" tIns="95250" rIns="114300" bIns="95250">
                      <a:noAutofit/>
                    </a:bodyPr>
                    <a:lstStyle/>
                    <a:p>
                      <a:r>
                        <a:rPr sz="1650" b="1">
                          <a:solidFill>
                            <a:srgbClr val="FFFFFF"/>
                          </a:solidFill>
                          <a:latin typeface="Arial"/>
                          <a:ea typeface="Arial"/>
                          <a:cs typeface="Arial"/>
                        </a:rPr>
                        <a:t>Representation</a:t>
                      </a:r>
                    </a:p>
                  </a:txBody>
                  <a:tcPr marL="91440" marR="91440" marT="45720" marB="45720" anchor="ctr">
                    <a:solidFill>
                      <a:srgbClr val="142D4E"/>
                    </a:solidFill>
                  </a:tcPr>
                </a:tc>
              </a:tr>
              <a:tr h="559594">
                <a:tc>
                  <a:txBody>
                    <a:bodyPr lIns="133350" tIns="95250" rIns="114300" bIns="95250">
                      <a:noAutofit/>
                    </a:bodyPr>
                    <a:lstStyle/>
                    <a:p>
                      <a:r>
                        <a:rPr sz="1650" b="0">
                          <a:solidFill>
                            <a:srgbClr val="26364B"/>
                          </a:solidFill>
                          <a:latin typeface="Arial"/>
                          <a:ea typeface="Arial"/>
                          <a:cs typeface="Arial"/>
                        </a:rPr>
                        <a:t>Domain, schema, key, ledger and operation identity</a:t>
                      </a:r>
                    </a:p>
                  </a:txBody>
                  <a:tcPr marL="91440" marR="91440" marT="45720" marB="45720" anchor="ctr">
                    <a:solidFill>
                      <a:srgbClr val="FFFFFF"/>
                    </a:solidFill>
                  </a:tcPr>
                </a:tc>
                <a:tc>
                  <a:txBody>
                    <a:bodyPr lIns="133350" tIns="95250" rIns="114300" bIns="95250">
                      <a:noAutofit/>
                    </a:bodyPr>
                    <a:lstStyle/>
                    <a:p>
                      <a:r>
                        <a:rPr sz="1650" b="0">
                          <a:solidFill>
                            <a:srgbClr val="26364B"/>
                          </a:solidFill>
                          <a:latin typeface="Arial"/>
                          <a:ea typeface="Arial"/>
                          <a:cs typeface="Arial"/>
                        </a:rPr>
                        <a:t>Fixed field order and validated values</a:t>
                      </a:r>
                    </a:p>
                  </a:txBody>
                  <a:tcPr marL="91440" marR="91440" marT="45720" marB="45720" anchor="ctr">
                    <a:solidFill>
                      <a:srgbClr val="FFFFFF"/>
                    </a:solidFill>
                  </a:tcPr>
                </a:tc>
              </a:tr>
              <a:tr h="559594">
                <a:tc>
                  <a:txBody>
                    <a:bodyPr lIns="133350" tIns="95250" rIns="114300" bIns="95250">
                      <a:noAutofit/>
                    </a:bodyPr>
                    <a:lstStyle/>
                    <a:p>
                      <a:r>
                        <a:rPr sz="1650" b="0">
                          <a:solidFill>
                            <a:srgbClr val="26364B"/>
                          </a:solidFill>
                          <a:latin typeface="Arial"/>
                          <a:ea typeface="Arial"/>
                          <a:cs typeface="Arial"/>
                        </a:rPr>
                        <a:t>Type, accounts, amount and currency</a:t>
                      </a:r>
                    </a:p>
                  </a:txBody>
                  <a:tcPr marL="91440" marR="91440" marT="45720" marB="45720" anchor="ctr">
                    <a:solidFill>
                      <a:srgbClr val="FFFFFF"/>
                    </a:solidFill>
                  </a:tcPr>
                </a:tc>
                <a:tc>
                  <a:txBody>
                    <a:bodyPr lIns="133350" tIns="95250" rIns="114300" bIns="95250">
                      <a:noAutofit/>
                    </a:bodyPr>
                    <a:lstStyle/>
                    <a:p>
                      <a:r>
                        <a:rPr sz="1650" b="0">
                          <a:solidFill>
                            <a:srgbClr val="26364B"/>
                          </a:solidFill>
                          <a:latin typeface="Arial"/>
                          <a:ea typeface="Arial"/>
                          <a:cs typeface="Arial"/>
                        </a:rPr>
                        <a:t>UUID16, int64 minor units, UTF-8 identifiers</a:t>
                      </a:r>
                    </a:p>
                  </a:txBody>
                  <a:tcPr marL="91440" marR="91440" marT="45720" marB="45720" anchor="ctr">
                    <a:solidFill>
                      <a:srgbClr val="FFFFFF"/>
                    </a:solidFill>
                  </a:tcPr>
                </a:tc>
              </a:tr>
              <a:tr h="559594">
                <a:tc>
                  <a:txBody>
                    <a:bodyPr lIns="133350" tIns="95250" rIns="114300" bIns="95250">
                      <a:noAutofit/>
                    </a:bodyPr>
                    <a:lstStyle/>
                    <a:p>
                      <a:r>
                        <a:rPr sz="1650" b="0">
                          <a:solidFill>
                            <a:srgbClr val="26364B"/>
                          </a:solidFill>
                          <a:latin typeface="Arial"/>
                          <a:ea typeface="Arial"/>
                          <a:cs typeface="Arial"/>
                        </a:rPr>
                        <a:t>Timestamp, correction link and idempotency key</a:t>
                      </a:r>
                    </a:p>
                  </a:txBody>
                  <a:tcPr marL="91440" marR="91440" marT="45720" marB="45720" anchor="ctr">
                    <a:solidFill>
                      <a:srgbClr val="FFFFFF"/>
                    </a:solidFill>
                  </a:tcPr>
                </a:tc>
                <a:tc>
                  <a:txBody>
                    <a:bodyPr lIns="133350" tIns="95250" rIns="114300" bIns="95250">
                      <a:noAutofit/>
                    </a:bodyPr>
                    <a:lstStyle/>
                    <a:p>
                      <a:r>
                        <a:rPr sz="1650" b="0">
                          <a:solidFill>
                            <a:srgbClr val="26364B"/>
                          </a:solidFill>
                          <a:latin typeface="Arial"/>
                          <a:ea typeface="Arial"/>
                          <a:cs typeface="Arial"/>
                        </a:rPr>
                        <a:t>UTC microseconds; explicit null or UUID</a:t>
                      </a:r>
                    </a:p>
                  </a:txBody>
                  <a:tcPr marL="91440" marR="91440" marT="45720" marB="45720" anchor="ctr">
                    <a:solidFill>
                      <a:srgbClr val="FFFFFF"/>
                    </a:solidFill>
                  </a:tcPr>
                </a:tc>
              </a:tr>
            </a:tbl>
          </a:graphicData>
        </a:graphic>
      </p:graphicFrame>
      <p:sp>
        <p:nvSpPr>
          <p:cNvPr id="7" name="text-49">
            <a:extLst xmlns:a="http://schemas.openxmlformats.org/drawingml/2006/main">
              <a:ext uri="{FF2B5EF4-FFF2-40B4-BE49-F238E27FC236}">
                <a16:creationId xmlns:a16="http://schemas.microsoft.com/office/drawing/2014/main" id="{A112ED76-25FC-43C5-A1A9-C367C38F7D7C}"/>
              </a:ext>
            </a:extLst>
          </p:cNvPr>
          <p:cNvSpPr>
            <a:spLocks xmlns:a="http://schemas.openxmlformats.org/drawingml/2006/main" noGrp="1"/>
          </p:cNvSpPr>
          <p:nvPr/>
        </p:nvSpPr>
        <p:spPr>
          <a:xfrm xmlns:a="http://schemas.openxmlformats.org/drawingml/2006/main">
            <a:off x="638175" y="5943600"/>
            <a:ext cx="106203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725" b="0">
                <a:solidFill>
                  <a:srgbClr val="5E6A78"/>
                </a:solidFill>
                <a:latin typeface="Arial"/>
                <a:ea typeface="Arial"/>
                <a:cs typeface="Arial"/>
              </a:defRPr>
            </a:pPr>
            <a:r>
              <a:rPr sz="1725" b="0">
                <a:solidFill>
                  <a:srgbClr val="5E6A78"/>
                </a:solidFill>
                <a:latin typeface="Arial"/>
                <a:ea typeface="Arial"/>
                <a:cs typeface="Arial"/>
              </a:rPr>
              <a:t>ASCII identifiers only. Missing fields fail. The MAC binds all 13 fields.</a:t>
            </a:r>
          </a:p>
        </p:txBody>
      </p:sp>
    </p:spTree>
    <p:extLst>
      <p:ext uri="{BB962C8B-B14F-4D97-AF65-F5344CB8AC3E}">
        <p14:creationId xmlns:p14="http://schemas.microsoft.com/office/powerpoint/2010/main" val="1586026489"/>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itle-6">
            <a:extLst xmlns:a="http://schemas.openxmlformats.org/drawingml/2006/main">
              <a:ext uri="{FF2B5EF4-FFF2-40B4-BE49-F238E27FC236}">
                <a16:creationId xmlns:a16="http://schemas.microsoft.com/office/drawing/2014/main" id="{FD320060-0DFF-400E-9F60-FDF613ECF018}"/>
              </a:ext>
            </a:extLst>
          </p:cNvPr>
          <p:cNvSpPr>
            <a:spLocks xmlns:a="http://schemas.openxmlformats.org/drawingml/2006/main" noGrp="1"/>
          </p:cNvSpPr>
          <p:nvPr/>
        </p:nvSpPr>
        <p:spPr>
          <a:xfrm xmlns:a="http://schemas.openxmlformats.org/drawingml/2006/main">
            <a:off x="609600" y="428625"/>
            <a:ext cx="109347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300" b="1">
                <a:solidFill>
                  <a:srgbClr val="142D4E"/>
                </a:solidFill>
                <a:latin typeface="Arial"/>
                <a:ea typeface="Arial"/>
                <a:cs typeface="Arial"/>
              </a:defRPr>
            </a:pPr>
            <a:r>
              <a:rPr sz="3300" b="1">
                <a:solidFill>
                  <a:srgbClr val="142D4E"/>
                </a:solidFill>
                <a:latin typeface="Arial"/>
                <a:ea typeface="Arial"/>
                <a:cs typeface="Arial"/>
              </a:rPr>
              <a:t>HMAC and Ed25519 protect different objects</a:t>
            </a:r>
          </a:p>
        </p:txBody>
      </p:sp>
      <p:sp>
        <p:nvSpPr>
          <p:cNvPr id="2" name="text-50">
            <a:extLst xmlns:a="http://schemas.openxmlformats.org/drawingml/2006/main">
              <a:ext uri="{FF2B5EF4-FFF2-40B4-BE49-F238E27FC236}">
                <a16:creationId xmlns:a16="http://schemas.microsoft.com/office/drawing/2014/main" id="{AE236A87-3985-4C92-AB1E-A3AE793D91DC}"/>
              </a:ext>
            </a:extLst>
          </p:cNvPr>
          <p:cNvSpPr>
            <a:spLocks xmlns:a="http://schemas.openxmlformats.org/drawingml/2006/main" noGrp="1"/>
          </p:cNvSpPr>
          <p:nvPr/>
        </p:nvSpPr>
        <p:spPr>
          <a:xfrm xmlns:a="http://schemas.openxmlformats.org/drawingml/2006/main">
            <a:off x="628650" y="6353175"/>
            <a:ext cx="1000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75" b="0">
                <a:solidFill>
                  <a:srgbClr val="5E6A78"/>
                </a:solidFill>
                <a:latin typeface="Arial"/>
                <a:ea typeface="Arial"/>
                <a:cs typeface="Arial"/>
              </a:defRPr>
            </a:pPr>
            <a:r>
              <a:rPr sz="1275" b="0">
                <a:solidFill>
                  <a:srgbClr val="5E6A78"/>
                </a:solidFill>
                <a:latin typeface="Arial"/>
                <a:ea typeface="Arial"/>
                <a:cs typeface="Arial"/>
              </a:rPr>
              <a:t>Local software-key demo. One trusted host. September 2026.</a:t>
            </a:r>
          </a:p>
        </p:txBody>
      </p:sp>
      <p:sp>
        <p:nvSpPr>
          <p:cNvPr id="3" name="text-51">
            <a:extLst xmlns:a="http://schemas.openxmlformats.org/drawingml/2006/main">
              <a:ext uri="{FF2B5EF4-FFF2-40B4-BE49-F238E27FC236}">
                <a16:creationId xmlns:a16="http://schemas.microsoft.com/office/drawing/2014/main" id="{9DB1A073-7C9E-42E3-B06E-BC393C2939D1}"/>
              </a:ext>
            </a:extLst>
          </p:cNvPr>
          <p:cNvSpPr>
            <a:spLocks xmlns:a="http://schemas.openxmlformats.org/drawingml/2006/main" noGrp="1"/>
          </p:cNvSpPr>
          <p:nvPr/>
        </p:nvSpPr>
        <p:spPr>
          <a:xfrm xmlns:a="http://schemas.openxmlformats.org/drawingml/2006/main">
            <a:off x="11020425" y="6334125"/>
            <a:ext cx="523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425" b="0">
                <a:solidFill>
                  <a:srgbClr val="5E6A78"/>
                </a:solidFill>
                <a:latin typeface="Arial"/>
                <a:ea typeface="Arial"/>
                <a:cs typeface="Arial"/>
              </a:defRPr>
            </a:pPr>
            <a:r>
              <a:rPr sz="1425" b="0">
                <a:solidFill>
                  <a:srgbClr val="5E6A78"/>
                </a:solidFill>
                <a:latin typeface="Arial"/>
                <a:ea typeface="Arial"/>
                <a:cs typeface="Arial"/>
              </a:rPr>
              <a:t>06</a:t>
            </a:r>
          </a:p>
        </p:txBody>
      </p:sp>
      <p:graphicFrame>
        <p:nvGraphicFramePr>
          <p:cNvPr id="12" name=""/>
          <p:cNvGraphicFramePr/>
          <p:nvPr/>
        </p:nvGraphicFramePr>
        <p:xfrm>
          <a:off xmlns:a="http://schemas.openxmlformats.org/drawingml/2006/main" x="619125" y="1914525"/>
          <a:ext xmlns:a="http://schemas.openxmlformats.org/drawingml/2006/main" cx="10934700" cy="3190875"/>
        </p:xfrm>
        <a:graphic xmlns:a="http://schemas.openxmlformats.org/drawingml/2006/main">
          <a:graphicData uri="http://schemas.openxmlformats.org/drawingml/2006/table">
            <a:tbl>
              <a:tblPr firstRow="0" bandRow="0"/>
              <a:tblGrid>
                <a:gridCol w="2124075"/>
                <a:gridCol w="4305300"/>
                <a:gridCol w="4505325"/>
              </a:tblGrid>
              <a:tr h="638175">
                <a:tc>
                  <a:txBody>
                    <a:bodyPr lIns="133350" tIns="95250" rIns="114300" bIns="95250">
                      <a:noAutofit/>
                    </a:bodyPr>
                    <a:lstStyle/>
                    <a:p>
                      <a:r>
                        <a:rPr sz="1950" b="1">
                          <a:solidFill>
                            <a:srgbClr val="FFFFFF"/>
                          </a:solidFill>
                          <a:latin typeface="Arial"/>
                          <a:ea typeface="Arial"/>
                          <a:cs typeface="Arial"/>
                        </a:rPr>
                        <a:t/>
                      </a:r>
                    </a:p>
                  </a:txBody>
                  <a:tcPr marL="91440" marR="91440" marT="45720" marB="45720" anchor="ctr">
                    <a:solidFill>
                      <a:srgbClr val="142D4E"/>
                    </a:solidFill>
                  </a:tcPr>
                </a:tc>
                <a:tc>
                  <a:txBody>
                    <a:bodyPr lIns="133350" tIns="95250" rIns="114300" bIns="95250">
                      <a:noAutofit/>
                    </a:bodyPr>
                    <a:lstStyle/>
                    <a:p>
                      <a:r>
                        <a:rPr sz="1950" b="1">
                          <a:solidFill>
                            <a:srgbClr val="FFFFFF"/>
                          </a:solidFill>
                          <a:latin typeface="Arial"/>
                          <a:ea typeface="Arial"/>
                          <a:cs typeface="Arial"/>
                        </a:rPr>
                        <a:t>HMAC-SHA256</a:t>
                      </a:r>
                    </a:p>
                  </a:txBody>
                  <a:tcPr marL="91440" marR="91440" marT="45720" marB="45720" anchor="ctr">
                    <a:solidFill>
                      <a:srgbClr val="142D4E"/>
                    </a:solidFill>
                  </a:tcPr>
                </a:tc>
                <a:tc>
                  <a:txBody>
                    <a:bodyPr lIns="133350" tIns="95250" rIns="114300" bIns="95250">
                      <a:noAutofit/>
                    </a:bodyPr>
                    <a:lstStyle/>
                    <a:p>
                      <a:r>
                        <a:rPr sz="1950" b="1">
                          <a:solidFill>
                            <a:srgbClr val="FFFFFF"/>
                          </a:solidFill>
                          <a:latin typeface="Arial"/>
                          <a:ea typeface="Arial"/>
                          <a:cs typeface="Arial"/>
                        </a:rPr>
                        <a:t>Ed25519</a:t>
                      </a:r>
                    </a:p>
                  </a:txBody>
                  <a:tcPr marL="91440" marR="91440" marT="45720" marB="45720" anchor="ctr">
                    <a:solidFill>
                      <a:srgbClr val="142D4E"/>
                    </a:solidFill>
                  </a:tcPr>
                </a:tc>
              </a:tr>
              <a:tr h="638175">
                <a:tc>
                  <a:txBody>
                    <a:bodyPr lIns="133350" tIns="95250" rIns="114300" bIns="95250">
                      <a:noAutofit/>
                    </a:bodyPr>
                    <a:lstStyle/>
                    <a:p>
                      <a:r>
                        <a:rPr sz="1950" b="0">
                          <a:solidFill>
                            <a:srgbClr val="26364B"/>
                          </a:solidFill>
                          <a:latin typeface="Arial"/>
                          <a:ea typeface="Arial"/>
                          <a:cs typeface="Arial"/>
                        </a:rPr>
                        <a:t>Object</a:t>
                      </a:r>
                    </a:p>
                  </a:txBody>
                  <a:tcPr marL="91440" marR="91440" marT="45720" marB="45720" anchor="ctr">
                    <a:solidFill>
                      <a:srgbClr val="FFFFFF"/>
                    </a:solidFill>
                  </a:tcPr>
                </a:tc>
                <a:tc>
                  <a:txBody>
                    <a:bodyPr lIns="133350" tIns="95250" rIns="114300" bIns="95250">
                      <a:noAutofit/>
                    </a:bodyPr>
                    <a:lstStyle/>
                    <a:p>
                      <a:r>
                        <a:rPr sz="1950" b="0">
                          <a:solidFill>
                            <a:srgbClr val="26364B"/>
                          </a:solidFill>
                          <a:latin typeface="Arial"/>
                          <a:ea typeface="Arial"/>
                          <a:cs typeface="Arial"/>
                        </a:rPr>
                        <a:t>Immutable operation</a:t>
                      </a:r>
                    </a:p>
                  </a:txBody>
                  <a:tcPr marL="91440" marR="91440" marT="45720" marB="45720" anchor="ctr">
                    <a:solidFill>
                      <a:srgbClr val="FFFFFF"/>
                    </a:solidFill>
                  </a:tcPr>
                </a:tc>
                <a:tc>
                  <a:txBody>
                    <a:bodyPr lIns="133350" tIns="95250" rIns="114300" bIns="95250">
                      <a:noAutofit/>
                    </a:bodyPr>
                    <a:lstStyle/>
                    <a:p>
                      <a:r>
                        <a:rPr sz="1950" b="0">
                          <a:solidFill>
                            <a:srgbClr val="26364B"/>
                          </a:solidFill>
                          <a:latin typeface="Arial"/>
                          <a:ea typeface="Arial"/>
                          <a:cs typeface="Arial"/>
                        </a:rPr>
                        <a:t>Merkle checkpoint</a:t>
                      </a:r>
                    </a:p>
                  </a:txBody>
                  <a:tcPr marL="91440" marR="91440" marT="45720" marB="45720" anchor="ctr">
                    <a:solidFill>
                      <a:srgbClr val="FFFFFF"/>
                    </a:solidFill>
                  </a:tcPr>
                </a:tc>
              </a:tr>
              <a:tr h="638175">
                <a:tc>
                  <a:txBody>
                    <a:bodyPr lIns="133350" tIns="95250" rIns="114300" bIns="95250">
                      <a:noAutofit/>
                    </a:bodyPr>
                    <a:lstStyle/>
                    <a:p>
                      <a:r>
                        <a:rPr sz="1950" b="0">
                          <a:solidFill>
                            <a:srgbClr val="26364B"/>
                          </a:solidFill>
                          <a:latin typeface="Arial"/>
                          <a:ea typeface="Arial"/>
                          <a:cs typeface="Arial"/>
                        </a:rPr>
                        <a:t>Purpose</a:t>
                      </a:r>
                    </a:p>
                  </a:txBody>
                  <a:tcPr marL="91440" marR="91440" marT="45720" marB="45720" anchor="ctr">
                    <a:solidFill>
                      <a:srgbClr val="FFFFFF"/>
                    </a:solidFill>
                  </a:tcPr>
                </a:tc>
                <a:tc>
                  <a:txBody>
                    <a:bodyPr lIns="133350" tIns="95250" rIns="114300" bIns="95250">
                      <a:noAutofit/>
                    </a:bodyPr>
                    <a:lstStyle/>
                    <a:p>
                      <a:r>
                        <a:rPr sz="1950" b="0">
                          <a:solidFill>
                            <a:srgbClr val="26364B"/>
                          </a:solidFill>
                          <a:latin typeface="Arial"/>
                          <a:ea typeface="Arial"/>
                          <a:cs typeface="Arial"/>
                        </a:rPr>
                        <a:t>Internal content authentication</a:t>
                      </a:r>
                    </a:p>
                  </a:txBody>
                  <a:tcPr marL="91440" marR="91440" marT="45720" marB="45720" anchor="ctr">
                    <a:solidFill>
                      <a:srgbClr val="FFFFFF"/>
                    </a:solidFill>
                  </a:tcPr>
                </a:tc>
                <a:tc>
                  <a:txBody>
                    <a:bodyPr lIns="133350" tIns="95250" rIns="114300" bIns="95250">
                      <a:noAutofit/>
                    </a:bodyPr>
                    <a:lstStyle/>
                    <a:p>
                      <a:r>
                        <a:rPr sz="1950" b="0">
                          <a:solidFill>
                            <a:srgbClr val="26364B"/>
                          </a:solidFill>
                          <a:latin typeface="Arial"/>
                          <a:ea typeface="Arial"/>
                          <a:cs typeface="Arial"/>
                        </a:rPr>
                        <a:t>Public-key signature verification</a:t>
                      </a:r>
                    </a:p>
                  </a:txBody>
                  <a:tcPr marL="91440" marR="91440" marT="45720" marB="45720" anchor="ctr">
                    <a:solidFill>
                      <a:srgbClr val="FFFFFF"/>
                    </a:solidFill>
                  </a:tcPr>
                </a:tc>
              </a:tr>
              <a:tr h="638175">
                <a:tc>
                  <a:txBody>
                    <a:bodyPr lIns="133350" tIns="95250" rIns="114300" bIns="95250">
                      <a:noAutofit/>
                    </a:bodyPr>
                    <a:lstStyle/>
                    <a:p>
                      <a:r>
                        <a:rPr sz="1950" b="0">
                          <a:solidFill>
                            <a:srgbClr val="26364B"/>
                          </a:solidFill>
                          <a:latin typeface="Arial"/>
                          <a:ea typeface="Arial"/>
                          <a:cs typeface="Arial"/>
                        </a:rPr>
                        <a:t>Verifier</a:t>
                      </a:r>
                    </a:p>
                  </a:txBody>
                  <a:tcPr marL="91440" marR="91440" marT="45720" marB="45720" anchor="ctr">
                    <a:solidFill>
                      <a:srgbClr val="FFFFFF"/>
                    </a:solidFill>
                  </a:tcPr>
                </a:tc>
                <a:tc>
                  <a:txBody>
                    <a:bodyPr lIns="133350" tIns="95250" rIns="114300" bIns="95250">
                      <a:noAutofit/>
                    </a:bodyPr>
                    <a:lstStyle/>
                    <a:p>
                      <a:r>
                        <a:rPr sz="1950" b="0">
                          <a:solidFill>
                            <a:srgbClr val="26364B"/>
                          </a:solidFill>
                          <a:latin typeface="Arial"/>
                          <a:ea typeface="Arial"/>
                          <a:cs typeface="Arial"/>
                        </a:rPr>
                        <a:t>Authorized verification API</a:t>
                      </a:r>
                    </a:p>
                  </a:txBody>
                  <a:tcPr marL="91440" marR="91440" marT="45720" marB="45720" anchor="ctr">
                    <a:solidFill>
                      <a:srgbClr val="FFFFFF"/>
                    </a:solidFill>
                  </a:tcPr>
                </a:tc>
                <a:tc>
                  <a:txBody>
                    <a:bodyPr lIns="133350" tIns="95250" rIns="114300" bIns="95250">
                      <a:noAutofit/>
                    </a:bodyPr>
                    <a:lstStyle/>
                    <a:p>
                      <a:r>
                        <a:rPr sz="1950" b="0">
                          <a:solidFill>
                            <a:srgbClr val="26364B"/>
                          </a:solidFill>
                          <a:latin typeface="Arial"/>
                          <a:ea typeface="Arial"/>
                          <a:cs typeface="Arial"/>
                        </a:rPr>
                        <a:t>Expected public key</a:t>
                      </a:r>
                    </a:p>
                  </a:txBody>
                  <a:tcPr marL="91440" marR="91440" marT="45720" marB="45720" anchor="ctr">
                    <a:solidFill>
                      <a:srgbClr val="FFFFFF"/>
                    </a:solidFill>
                  </a:tcPr>
                </a:tc>
              </a:tr>
              <a:tr h="638175">
                <a:tc>
                  <a:txBody>
                    <a:bodyPr lIns="133350" tIns="95250" rIns="114300" bIns="95250">
                      <a:noAutofit/>
                    </a:bodyPr>
                    <a:lstStyle/>
                    <a:p>
                      <a:r>
                        <a:rPr sz="1950" b="0">
                          <a:solidFill>
                            <a:srgbClr val="26364B"/>
                          </a:solidFill>
                          <a:latin typeface="Arial"/>
                          <a:ea typeface="Arial"/>
                          <a:cs typeface="Arial"/>
                        </a:rPr>
                        <a:t>Required trust</a:t>
                      </a:r>
                    </a:p>
                  </a:txBody>
                  <a:tcPr marL="91440" marR="91440" marT="45720" marB="45720" anchor="ctr">
                    <a:solidFill>
                      <a:srgbClr val="FFFFFF"/>
                    </a:solidFill>
                  </a:tcPr>
                </a:tc>
                <a:tc>
                  <a:txBody>
                    <a:bodyPr lIns="133350" tIns="95250" rIns="114300" bIns="95250">
                      <a:noAutofit/>
                    </a:bodyPr>
                    <a:lstStyle/>
                    <a:p>
                      <a:r>
                        <a:rPr sz="1950" b="0">
                          <a:solidFill>
                            <a:srgbClr val="26364B"/>
                          </a:solidFill>
                          <a:latin typeface="Arial"/>
                          <a:ea typeface="Arial"/>
                          <a:cs typeface="Arial"/>
                        </a:rPr>
                        <a:t>Key service and receipt store</a:t>
                      </a:r>
                    </a:p>
                  </a:txBody>
                  <a:tcPr marL="91440" marR="91440" marT="45720" marB="45720" anchor="ctr">
                    <a:solidFill>
                      <a:srgbClr val="FFFFFF"/>
                    </a:solidFill>
                  </a:tcPr>
                </a:tc>
                <a:tc>
                  <a:txBody>
                    <a:bodyPr lIns="133350" tIns="95250" rIns="114300" bIns="95250">
                      <a:noAutofit/>
                    </a:bodyPr>
                    <a:lstStyle/>
                    <a:p>
                      <a:r>
                        <a:rPr sz="1950" b="0">
                          <a:solidFill>
                            <a:srgbClr val="26364B"/>
                          </a:solidFill>
                          <a:latin typeface="Arial"/>
                          <a:ea typeface="Arial"/>
                          <a:cs typeface="Arial"/>
                        </a:rPr>
                        <a:t>Trusted key distribution and retained head</a:t>
                      </a:r>
                    </a:p>
                  </a:txBody>
                  <a:tcPr marL="91440" marR="91440" marT="45720" marB="45720" anchor="ctr">
                    <a:solidFill>
                      <a:srgbClr val="FFFFFF"/>
                    </a:solidFill>
                  </a:tcPr>
                </a:tc>
              </a:tr>
            </a:tbl>
          </a:graphicData>
        </a:graphic>
      </p:graphicFrame>
      <p:sp>
        <p:nvSpPr>
          <p:cNvPr id="5" name="text-52">
            <a:extLst xmlns:a="http://schemas.openxmlformats.org/drawingml/2006/main">
              <a:ext uri="{FF2B5EF4-FFF2-40B4-BE49-F238E27FC236}">
                <a16:creationId xmlns:a16="http://schemas.microsoft.com/office/drawing/2014/main" id="{7BA6C177-865A-4C62-8BEC-B884F0707FA4}"/>
              </a:ext>
            </a:extLst>
          </p:cNvPr>
          <p:cNvSpPr>
            <a:spLocks xmlns:a="http://schemas.openxmlformats.org/drawingml/2006/main" noGrp="1"/>
          </p:cNvSpPr>
          <p:nvPr/>
        </p:nvSpPr>
        <p:spPr>
          <a:xfrm xmlns:a="http://schemas.openxmlformats.org/drawingml/2006/main">
            <a:off x="638175" y="5391150"/>
            <a:ext cx="106584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025" b="1">
                <a:solidFill>
                  <a:srgbClr val="2463A6"/>
                </a:solidFill>
                <a:latin typeface="Arial"/>
                <a:ea typeface="Arial"/>
                <a:cs typeface="Arial"/>
              </a:defRPr>
            </a:pPr>
            <a:r>
              <a:rPr sz="2025" b="1">
                <a:solidFill>
                  <a:srgbClr val="2463A6"/>
                </a:solidFill>
                <a:latin typeface="Arial"/>
                <a:ea typeface="Arial"/>
                <a:cs typeface="Arial"/>
              </a:rPr>
              <a:t>Implemented: separate API roles and HMAC key rotation.</a:t>
            </a:r>
          </a:p>
        </p:txBody>
      </p:sp>
      <p:sp>
        <p:nvSpPr>
          <p:cNvPr id="6" name="text-53">
            <a:extLst xmlns:a="http://schemas.openxmlformats.org/drawingml/2006/main">
              <a:ext uri="{FF2B5EF4-FFF2-40B4-BE49-F238E27FC236}">
                <a16:creationId xmlns:a16="http://schemas.microsoft.com/office/drawing/2014/main" id="{415CA3F8-6AFE-43CA-BFFD-87F3C5A5891B}"/>
              </a:ext>
            </a:extLst>
          </p:cNvPr>
          <p:cNvSpPr>
            <a:spLocks xmlns:a="http://schemas.openxmlformats.org/drawingml/2006/main" noGrp="1"/>
          </p:cNvSpPr>
          <p:nvPr/>
        </p:nvSpPr>
        <p:spPr>
          <a:xfrm xmlns:a="http://schemas.openxmlformats.org/drawingml/2006/main">
            <a:off x="638175" y="5838825"/>
            <a:ext cx="106584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0">
                <a:solidFill>
                  <a:srgbClr val="5E6A78"/>
                </a:solidFill>
                <a:latin typeface="Arial"/>
                <a:ea typeface="Arial"/>
                <a:cs typeface="Arial"/>
              </a:defRPr>
            </a:pPr>
            <a:r>
              <a:rPr sz="1875" b="0">
                <a:solidFill>
                  <a:srgbClr val="5E6A78"/>
                </a:solidFill>
                <a:latin typeface="Arial"/>
                <a:ea typeface="Arial"/>
                <a:cs typeface="Arial"/>
              </a:rPr>
              <a:t>Current custody uses software files on the same trusted host.</a:t>
            </a:r>
          </a:p>
        </p:txBody>
      </p:sp>
    </p:spTree>
    <p:extLst>
      <p:ext uri="{BB962C8B-B14F-4D97-AF65-F5344CB8AC3E}">
        <p14:creationId xmlns:p14="http://schemas.microsoft.com/office/powerpoint/2010/main" val="564610720"/>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title-7">
            <a:extLst xmlns:a="http://schemas.openxmlformats.org/drawingml/2006/main">
              <a:ext uri="{FF2B5EF4-FFF2-40B4-BE49-F238E27FC236}">
                <a16:creationId xmlns:a16="http://schemas.microsoft.com/office/drawing/2014/main" id="{157820D7-4629-4784-A504-A73E2E55E5B1}"/>
              </a:ext>
            </a:extLst>
          </p:cNvPr>
          <p:cNvSpPr>
            <a:spLocks xmlns:a="http://schemas.openxmlformats.org/drawingml/2006/main" noGrp="1"/>
          </p:cNvSpPr>
          <p:nvPr/>
        </p:nvSpPr>
        <p:spPr>
          <a:xfrm xmlns:a="http://schemas.openxmlformats.org/drawingml/2006/main">
            <a:off x="609600" y="428625"/>
            <a:ext cx="109347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300" b="1">
                <a:solidFill>
                  <a:srgbClr val="142D4E"/>
                </a:solidFill>
                <a:latin typeface="Arial"/>
                <a:ea typeface="Arial"/>
                <a:cs typeface="Arial"/>
              </a:defRPr>
            </a:pPr>
            <a:r>
              <a:rPr sz="3300" b="1">
                <a:solidFill>
                  <a:srgbClr val="142D4E"/>
                </a:solidFill>
                <a:latin typeface="Arial"/>
                <a:ea typeface="Arial"/>
                <a:cs typeface="Arial"/>
              </a:rPr>
              <a:t>TOCTOU protection at execution</a:t>
            </a:r>
          </a:p>
        </p:txBody>
      </p:sp>
      <p:sp>
        <p:nvSpPr>
          <p:cNvPr id="2" name="text-54">
            <a:extLst xmlns:a="http://schemas.openxmlformats.org/drawingml/2006/main">
              <a:ext uri="{FF2B5EF4-FFF2-40B4-BE49-F238E27FC236}">
                <a16:creationId xmlns:a16="http://schemas.microsoft.com/office/drawing/2014/main" id="{CE986A5E-7852-49EF-812F-ECBEB4B6D5F2}"/>
              </a:ext>
            </a:extLst>
          </p:cNvPr>
          <p:cNvSpPr>
            <a:spLocks xmlns:a="http://schemas.openxmlformats.org/drawingml/2006/main" noGrp="1"/>
          </p:cNvSpPr>
          <p:nvPr/>
        </p:nvSpPr>
        <p:spPr>
          <a:xfrm xmlns:a="http://schemas.openxmlformats.org/drawingml/2006/main">
            <a:off x="628650" y="1323975"/>
            <a:ext cx="108775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5E6A78"/>
                </a:solidFill>
                <a:latin typeface="Arial"/>
                <a:ea typeface="Arial"/>
                <a:cs typeface="Arial"/>
              </a:defRPr>
            </a:pPr>
            <a:r>
              <a:rPr sz="1800" b="0">
                <a:solidFill>
                  <a:srgbClr val="5E6A78"/>
                </a:solidFill>
                <a:latin typeface="Arial"/>
                <a:ea typeface="Arial"/>
                <a:cs typeface="Arial"/>
              </a:rPr>
              <a:t>A previous VERIFIED event never serves as a blanket payment approval</a:t>
            </a:r>
          </a:p>
        </p:txBody>
      </p:sp>
      <p:sp>
        <p:nvSpPr>
          <p:cNvPr id="3" name="text-55">
            <a:extLst xmlns:a="http://schemas.openxmlformats.org/drawingml/2006/main">
              <a:ext uri="{FF2B5EF4-FFF2-40B4-BE49-F238E27FC236}">
                <a16:creationId xmlns:a16="http://schemas.microsoft.com/office/drawing/2014/main" id="{61E46F46-586D-479A-BB2B-B498DE2D502C}"/>
              </a:ext>
            </a:extLst>
          </p:cNvPr>
          <p:cNvSpPr>
            <a:spLocks xmlns:a="http://schemas.openxmlformats.org/drawingml/2006/main" noGrp="1"/>
          </p:cNvSpPr>
          <p:nvPr/>
        </p:nvSpPr>
        <p:spPr>
          <a:xfrm xmlns:a="http://schemas.openxmlformats.org/drawingml/2006/main">
            <a:off x="628650" y="6353175"/>
            <a:ext cx="1000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75" b="0">
                <a:solidFill>
                  <a:srgbClr val="5E6A78"/>
                </a:solidFill>
                <a:latin typeface="Arial"/>
                <a:ea typeface="Arial"/>
                <a:cs typeface="Arial"/>
              </a:defRPr>
            </a:pPr>
            <a:r>
              <a:rPr sz="1275" b="0">
                <a:solidFill>
                  <a:srgbClr val="5E6A78"/>
                </a:solidFill>
                <a:latin typeface="Arial"/>
                <a:ea typeface="Arial"/>
                <a:cs typeface="Arial"/>
              </a:rPr>
              <a:t>Local software-key demo. One trusted host. September 2026.</a:t>
            </a:r>
          </a:p>
        </p:txBody>
      </p:sp>
      <p:sp>
        <p:nvSpPr>
          <p:cNvPr id="4" name="text-56">
            <a:extLst xmlns:a="http://schemas.openxmlformats.org/drawingml/2006/main">
              <a:ext uri="{FF2B5EF4-FFF2-40B4-BE49-F238E27FC236}">
                <a16:creationId xmlns:a16="http://schemas.microsoft.com/office/drawing/2014/main" id="{680245A4-783A-4252-A427-D9931F998698}"/>
              </a:ext>
            </a:extLst>
          </p:cNvPr>
          <p:cNvSpPr>
            <a:spLocks xmlns:a="http://schemas.openxmlformats.org/drawingml/2006/main" noGrp="1"/>
          </p:cNvSpPr>
          <p:nvPr/>
        </p:nvSpPr>
        <p:spPr>
          <a:xfrm xmlns:a="http://schemas.openxmlformats.org/drawingml/2006/main">
            <a:off x="11020425" y="6334125"/>
            <a:ext cx="523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425" b="0">
                <a:solidFill>
                  <a:srgbClr val="5E6A78"/>
                </a:solidFill>
                <a:latin typeface="Arial"/>
                <a:ea typeface="Arial"/>
                <a:cs typeface="Arial"/>
              </a:defRPr>
            </a:pPr>
            <a:r>
              <a:rPr sz="1425" b="0">
                <a:solidFill>
                  <a:srgbClr val="5E6A78"/>
                </a:solidFill>
                <a:latin typeface="Arial"/>
                <a:ea typeface="Arial"/>
                <a:cs typeface="Arial"/>
              </a:rPr>
              <a:t>07</a:t>
            </a:r>
          </a:p>
        </p:txBody>
      </p:sp>
      <p:sp>
        <p:nvSpPr>
          <p:cNvPr id="5" name="diagram-57">
            <a:extLst xmlns:a="http://schemas.openxmlformats.org/drawingml/2006/main">
              <a:ext uri="{FF2B5EF4-FFF2-40B4-BE49-F238E27FC236}">
                <a16:creationId xmlns:a16="http://schemas.microsoft.com/office/drawing/2014/main" id="{CE326C27-E664-4A76-87D7-7A549FE6845A}"/>
              </a:ext>
            </a:extLst>
          </p:cNvPr>
          <p:cNvSpPr>
            <a:spLocks xmlns:a="http://schemas.openxmlformats.org/drawingml/2006/main" noGrp="1"/>
          </p:cNvSpPr>
          <p:nvPr/>
        </p:nvSpPr>
        <p:spPr>
          <a:xfrm xmlns:a="http://schemas.openxmlformats.org/drawingml/2006/main">
            <a:off x="619125" y="2381250"/>
            <a:ext cx="2714625" cy="962025"/>
          </a:xfrm>
          <a:prstGeom xmlns:a="http://schemas.openxmlformats.org/drawingml/2006/main" prst="rect">
            <a:avLst/>
          </a:prstGeom>
          <a:solidFill xmlns:a="http://schemas.openxmlformats.org/drawingml/2006/main">
            <a:srgbClr val="FFFFFF"/>
          </a:solidFill>
          <a:ln xmlns:a="http://schemas.openxmlformats.org/drawingml/2006/main" w="19050">
            <a:solidFill>
              <a:srgbClr val="2463A6"/>
            </a:solidFill>
            <a:prstDash val="solid"/>
          </a:ln>
        </p:spPr>
        <p:txBody>
          <a:bodyPr xmlns:a="http://schemas.openxmlformats.org/drawingml/2006/main" wrap="square" lIns="95250" tIns="85725" rIns="95250" bIns="85725" anchor="ctr">
            <a:noAutofit/>
          </a:bodyPr>
          <a:lstStyle xmlns:a="http://schemas.openxmlformats.org/drawingml/2006/main"/>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Authenticated</a:t>
            </a:r>
          </a:p>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snapshot</a:t>
            </a:r>
          </a:p>
        </p:txBody>
      </p:sp>
      <p:sp>
        <p:nvSpPr>
          <p:cNvPr id="6" name="diagram-58">
            <a:extLst xmlns:a="http://schemas.openxmlformats.org/drawingml/2006/main">
              <a:ext uri="{FF2B5EF4-FFF2-40B4-BE49-F238E27FC236}">
                <a16:creationId xmlns:a16="http://schemas.microsoft.com/office/drawing/2014/main" id="{C0B1F470-2F21-45A9-9C5B-C2236EE57A29}"/>
              </a:ext>
            </a:extLst>
          </p:cNvPr>
          <p:cNvSpPr>
            <a:spLocks xmlns:a="http://schemas.openxmlformats.org/drawingml/2006/main" noGrp="1"/>
          </p:cNvSpPr>
          <p:nvPr/>
        </p:nvSpPr>
        <p:spPr>
          <a:xfrm xmlns:a="http://schemas.openxmlformats.org/drawingml/2006/main">
            <a:off x="4600575" y="2381250"/>
            <a:ext cx="2867025" cy="962025"/>
          </a:xfrm>
          <a:prstGeom xmlns:a="http://schemas.openxmlformats.org/drawingml/2006/main" prst="rect">
            <a:avLst/>
          </a:prstGeom>
          <a:solidFill xmlns:a="http://schemas.openxmlformats.org/drawingml/2006/main">
            <a:srgbClr val="FFFFFF"/>
          </a:solidFill>
          <a:ln xmlns:a="http://schemas.openxmlformats.org/drawingml/2006/main" w="19050">
            <a:solidFill>
              <a:srgbClr val="2463A6"/>
            </a:solidFill>
            <a:prstDash val="solid"/>
          </a:ln>
        </p:spPr>
        <p:txBody>
          <a:bodyPr xmlns:a="http://schemas.openxmlformats.org/drawingml/2006/main" wrap="square" lIns="95250" tIns="85725" rIns="95250" bIns="85725" anchor="ctr">
            <a:noAutofit/>
          </a:bodyPr>
          <a:lstStyle xmlns:a="http://schemas.openxmlformats.org/drawingml/2006/main"/>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Final source read</a:t>
            </a:r>
          </a:p>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Exact comparison</a:t>
            </a:r>
          </a:p>
        </p:txBody>
      </p:sp>
      <p:sp>
        <p:nvSpPr>
          <p:cNvPr id="7" name="diagram-59">
            <a:extLst xmlns:a="http://schemas.openxmlformats.org/drawingml/2006/main">
              <a:ext uri="{FF2B5EF4-FFF2-40B4-BE49-F238E27FC236}">
                <a16:creationId xmlns:a16="http://schemas.microsoft.com/office/drawing/2014/main" id="{79E8C00E-BA68-4BA1-A2D7-A5B7B8269D3A}"/>
              </a:ext>
            </a:extLst>
          </p:cNvPr>
          <p:cNvSpPr>
            <a:spLocks xmlns:a="http://schemas.openxmlformats.org/drawingml/2006/main" noGrp="1"/>
          </p:cNvSpPr>
          <p:nvPr/>
        </p:nvSpPr>
        <p:spPr>
          <a:xfrm xmlns:a="http://schemas.openxmlformats.org/drawingml/2006/main">
            <a:off x="8791575" y="2381250"/>
            <a:ext cx="2743200" cy="962025"/>
          </a:xfrm>
          <a:prstGeom xmlns:a="http://schemas.openxmlformats.org/drawingml/2006/main" prst="rect">
            <a:avLst/>
          </a:prstGeom>
          <a:solidFill xmlns:a="http://schemas.openxmlformats.org/drawingml/2006/main">
            <a:srgbClr val="FFFFFF"/>
          </a:solidFill>
          <a:ln xmlns:a="http://schemas.openxmlformats.org/drawingml/2006/main" w="19050">
            <a:solidFill>
              <a:srgbClr val="2463A6"/>
            </a:solidFill>
            <a:prstDash val="solid"/>
          </a:ln>
        </p:spPr>
        <p:txBody>
          <a:bodyPr xmlns:a="http://schemas.openxmlformats.org/drawingml/2006/main" wrap="square" lIns="95250" tIns="85725" rIns="95250" bIns="85725" anchor="ctr">
            <a:noAutofit/>
          </a:bodyPr>
          <a:lstStyle xmlns:a="http://schemas.openxmlformats.org/drawingml/2006/main"/>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Settlement uses</a:t>
            </a:r>
          </a:p>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that same snapshot</a:t>
            </a:r>
          </a:p>
        </p:txBody>
      </p:sp>
      <p:cxnSp>
        <p:nvCxnSpPr>
          <p:cNvPr id="30" name=""/>
          <p:cNvCxnSpPr>
            <a:stCxn xmlns:a="http://schemas.openxmlformats.org/drawingml/2006/main" id="5" idx="3"/>
            <a:endCxn xmlns:a="http://schemas.openxmlformats.org/drawingml/2006/main" id="6" idx="1"/>
          </p:cNvCxnSpPr>
          <p:nvPr/>
        </p:nvCxnSpPr>
        <p:spPr>
          <a:xfrm xmlns:a="http://schemas.openxmlformats.org/drawingml/2006/main">
            <a:off x="3333750" y="2862263"/>
            <a:ext cx="1266825" cy="0"/>
          </a:xfrm>
          <a:prstGeom xmlns:a="http://schemas.openxmlformats.org/drawingml/2006/main" prst="straightConnector1">
            <a:avLst/>
          </a:prstGeom>
          <a:ln xmlns:a="http://schemas.openxmlformats.org/drawingml/2006/main" w="19050">
            <a:solidFill>
              <a:srgbClr val="2463A6"/>
            </a:solidFill>
            <a:prstDash val="solid"/>
            <a:tailEnd type="triangle" w="sm" len="sm"/>
          </a:ln>
        </p:spPr>
      </p:cxnSp>
      <p:cxnSp>
        <p:nvCxnSpPr>
          <p:cNvPr id="31" name=""/>
          <p:cNvCxnSpPr>
            <a:stCxn xmlns:a="http://schemas.openxmlformats.org/drawingml/2006/main" id="6" idx="3"/>
            <a:endCxn xmlns:a="http://schemas.openxmlformats.org/drawingml/2006/main" id="7" idx="1"/>
          </p:cNvCxnSpPr>
          <p:nvPr/>
        </p:nvCxnSpPr>
        <p:spPr>
          <a:xfrm xmlns:a="http://schemas.openxmlformats.org/drawingml/2006/main">
            <a:off x="7467600" y="2862263"/>
            <a:ext cx="1323975" cy="0"/>
          </a:xfrm>
          <a:prstGeom xmlns:a="http://schemas.openxmlformats.org/drawingml/2006/main" prst="straightConnector1">
            <a:avLst/>
          </a:prstGeom>
          <a:ln xmlns:a="http://schemas.openxmlformats.org/drawingml/2006/main" w="19050">
            <a:solidFill>
              <a:srgbClr val="2463A6"/>
            </a:solidFill>
            <a:prstDash val="solid"/>
            <a:tailEnd type="triangle" w="sm" len="sm"/>
          </a:ln>
        </p:spPr>
      </p:cxnSp>
      <p:sp>
        <p:nvSpPr>
          <p:cNvPr id="10" name="text-60">
            <a:extLst xmlns:a="http://schemas.openxmlformats.org/drawingml/2006/main">
              <a:ext uri="{FF2B5EF4-FFF2-40B4-BE49-F238E27FC236}">
                <a16:creationId xmlns:a16="http://schemas.microsoft.com/office/drawing/2014/main" id="{93EBEC6C-9D67-425A-9C6F-D06363B99098}"/>
              </a:ext>
            </a:extLst>
          </p:cNvPr>
          <p:cNvSpPr>
            <a:spLocks xmlns:a="http://schemas.openxmlformats.org/drawingml/2006/main" noGrp="1"/>
          </p:cNvSpPr>
          <p:nvPr/>
        </p:nvSpPr>
        <p:spPr>
          <a:xfrm xmlns:a="http://schemas.openxmlformats.org/drawingml/2006/main">
            <a:off x="3657600" y="1876425"/>
            <a:ext cx="58197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B43138"/>
                </a:solidFill>
                <a:latin typeface="Arial"/>
                <a:ea typeface="Arial"/>
                <a:cs typeface="Arial"/>
              </a:defRPr>
            </a:pPr>
            <a:r>
              <a:rPr sz="1800" b="0">
                <a:solidFill>
                  <a:srgbClr val="B43138"/>
                </a:solidFill>
                <a:latin typeface="Arial"/>
                <a:ea typeface="Arial"/>
                <a:cs typeface="Arial"/>
              </a:rPr>
              <a:t>Attacker may change primary between checks</a:t>
            </a:r>
          </a:p>
        </p:txBody>
      </p:sp>
      <p:sp>
        <p:nvSpPr>
          <p:cNvPr id="11" name="text-61">
            <a:extLst xmlns:a="http://schemas.openxmlformats.org/drawingml/2006/main">
              <a:ext uri="{FF2B5EF4-FFF2-40B4-BE49-F238E27FC236}">
                <a16:creationId xmlns:a16="http://schemas.microsoft.com/office/drawing/2014/main" id="{25D87F6F-B39B-488F-8178-BED44DC59AA1}"/>
              </a:ext>
            </a:extLst>
          </p:cNvPr>
          <p:cNvSpPr>
            <a:spLocks xmlns:a="http://schemas.openxmlformats.org/drawingml/2006/main" noGrp="1"/>
          </p:cNvSpPr>
          <p:nvPr/>
        </p:nvSpPr>
        <p:spPr>
          <a:xfrm xmlns:a="http://schemas.openxmlformats.org/drawingml/2006/main">
            <a:off x="4524375" y="3838575"/>
            <a:ext cx="31337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1">
                <a:solidFill>
                  <a:srgbClr val="B43138"/>
                </a:solidFill>
                <a:latin typeface="Arial"/>
                <a:ea typeface="Arial"/>
                <a:cs typeface="Arial"/>
              </a:defRPr>
            </a:pPr>
            <a:r>
              <a:rPr sz="1875" b="1">
                <a:solidFill>
                  <a:srgbClr val="B43138"/>
                </a:solidFill>
                <a:latin typeface="Arial"/>
                <a:ea typeface="Arial"/>
                <a:cs typeface="Arial"/>
              </a:rPr>
              <a:t>Mismatch or deletion</a:t>
            </a:r>
          </a:p>
        </p:txBody>
      </p:sp>
      <p:sp>
        <p:nvSpPr>
          <p:cNvPr id="12" name="text-62">
            <a:extLst xmlns:a="http://schemas.openxmlformats.org/drawingml/2006/main">
              <a:ext uri="{FF2B5EF4-FFF2-40B4-BE49-F238E27FC236}">
                <a16:creationId xmlns:a16="http://schemas.microsoft.com/office/drawing/2014/main" id="{CFE3990E-5BDE-4AE5-AC05-5E934CAF5629}"/>
              </a:ext>
            </a:extLst>
          </p:cNvPr>
          <p:cNvSpPr>
            <a:spLocks xmlns:a="http://schemas.openxmlformats.org/drawingml/2006/main" noGrp="1"/>
          </p:cNvSpPr>
          <p:nvPr/>
        </p:nvSpPr>
        <p:spPr>
          <a:xfrm xmlns:a="http://schemas.openxmlformats.org/drawingml/2006/main">
            <a:off x="4514850" y="4286250"/>
            <a:ext cx="34004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025" b="0">
                <a:solidFill>
                  <a:srgbClr val="B43138"/>
                </a:solidFill>
                <a:latin typeface="Arial"/>
                <a:ea typeface="Arial"/>
                <a:cs typeface="Arial"/>
              </a:defRPr>
            </a:pPr>
            <a:r>
              <a:rPr sz="2025" b="0">
                <a:solidFill>
                  <a:srgbClr val="B43138"/>
                </a:solidFill>
                <a:latin typeface="Arial"/>
                <a:ea typeface="Arial"/>
                <a:cs typeface="Arial"/>
              </a:rPr>
              <a:t>Operation quarantine</a:t>
            </a:r>
          </a:p>
          <a:p xmlns:a="http://schemas.openxmlformats.org/drawingml/2006/main">
            <a:pPr algn="l">
              <a:buNone/>
              <a:defRPr sz="2025" b="0">
                <a:solidFill>
                  <a:srgbClr val="B43138"/>
                </a:solidFill>
                <a:latin typeface="Arial"/>
                <a:ea typeface="Arial"/>
                <a:cs typeface="Arial"/>
              </a:defRPr>
            </a:pPr>
            <a:r>
              <a:rPr sz="2025" b="0">
                <a:solidFill>
                  <a:srgbClr val="B43138"/>
                </a:solidFill>
                <a:latin typeface="Arial"/>
                <a:ea typeface="Arial"/>
                <a:cs typeface="Arial"/>
              </a:rPr>
              <a:t>No money postings</a:t>
            </a:r>
          </a:p>
        </p:txBody>
      </p:sp>
      <p:sp>
        <p:nvSpPr>
          <p:cNvPr id="13" name="text-63">
            <a:extLst xmlns:a="http://schemas.openxmlformats.org/drawingml/2006/main">
              <a:ext uri="{FF2B5EF4-FFF2-40B4-BE49-F238E27FC236}">
                <a16:creationId xmlns:a16="http://schemas.microsoft.com/office/drawing/2014/main" id="{EE152764-3706-4353-86D1-7A342A129411}"/>
              </a:ext>
            </a:extLst>
          </p:cNvPr>
          <p:cNvSpPr>
            <a:spLocks xmlns:a="http://schemas.openxmlformats.org/drawingml/2006/main" noGrp="1"/>
          </p:cNvSpPr>
          <p:nvPr/>
        </p:nvSpPr>
        <p:spPr>
          <a:xfrm xmlns:a="http://schemas.openxmlformats.org/drawingml/2006/main">
            <a:off x="638175" y="5457825"/>
            <a:ext cx="108680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175" b="0">
                <a:solidFill>
                  <a:srgbClr val="142D4E"/>
                </a:solidFill>
                <a:latin typeface="Arial"/>
                <a:ea typeface="Arial"/>
                <a:cs typeface="Arial"/>
              </a:defRPr>
            </a:pPr>
            <a:r>
              <a:rPr sz="2175" b="0">
                <a:solidFill>
                  <a:srgbClr val="142D4E"/>
                </a:solidFill>
                <a:latin typeface="Arial"/>
                <a:ea typeface="Arial"/>
                <a:cs typeface="Arial"/>
              </a:rPr>
              <a:t>Later primary edits cannot change the amount or recipient</a:t>
            </a:r>
          </a:p>
          <a:p xmlns:a="http://schemas.openxmlformats.org/drawingml/2006/main">
            <a:pPr algn="l">
              <a:buNone/>
              <a:defRPr sz="2175" b="0">
                <a:solidFill>
                  <a:srgbClr val="142D4E"/>
                </a:solidFill>
                <a:latin typeface="Arial"/>
                <a:ea typeface="Arial"/>
                <a:cs typeface="Arial"/>
              </a:defRPr>
            </a:pPr>
            <a:r>
              <a:rPr sz="2175" b="0">
                <a:solidFill>
                  <a:srgbClr val="142D4E"/>
                </a:solidFill>
                <a:latin typeface="Arial"/>
                <a:ea typeface="Arial"/>
                <a:cs typeface="Arial"/>
              </a:rPr>
              <a:t>already selected for execution.</a:t>
            </a:r>
          </a:p>
        </p:txBody>
      </p:sp>
    </p:spTree>
    <p:extLst>
      <p:ext uri="{BB962C8B-B14F-4D97-AF65-F5344CB8AC3E}">
        <p14:creationId xmlns:p14="http://schemas.microsoft.com/office/powerpoint/2010/main" val="1636098108"/>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itle-8">
            <a:extLst xmlns:a="http://schemas.openxmlformats.org/drawingml/2006/main">
              <a:ext uri="{FF2B5EF4-FFF2-40B4-BE49-F238E27FC236}">
                <a16:creationId xmlns:a16="http://schemas.microsoft.com/office/drawing/2014/main" id="{16233724-909A-4C5F-9903-FAAE706FD431}"/>
              </a:ext>
            </a:extLst>
          </p:cNvPr>
          <p:cNvSpPr>
            <a:spLocks xmlns:a="http://schemas.openxmlformats.org/drawingml/2006/main" noGrp="1"/>
          </p:cNvSpPr>
          <p:nvPr/>
        </p:nvSpPr>
        <p:spPr>
          <a:xfrm xmlns:a="http://schemas.openxmlformats.org/drawingml/2006/main">
            <a:off x="609600" y="428625"/>
            <a:ext cx="109347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300" b="1">
                <a:solidFill>
                  <a:srgbClr val="142D4E"/>
                </a:solidFill>
                <a:latin typeface="Arial"/>
                <a:ea typeface="Arial"/>
                <a:cs typeface="Arial"/>
              </a:defRPr>
            </a:pPr>
            <a:r>
              <a:rPr sz="3300" b="1">
                <a:solidFill>
                  <a:srgbClr val="142D4E"/>
                </a:solidFill>
                <a:latin typeface="Arial"/>
                <a:ea typeface="Arial"/>
                <a:cs typeface="Arial"/>
              </a:rPr>
              <a:t>Missing operations and audit history</a:t>
            </a:r>
          </a:p>
        </p:txBody>
      </p:sp>
      <p:sp>
        <p:nvSpPr>
          <p:cNvPr id="2" name="text-64">
            <a:extLst xmlns:a="http://schemas.openxmlformats.org/drawingml/2006/main">
              <a:ext uri="{FF2B5EF4-FFF2-40B4-BE49-F238E27FC236}">
                <a16:creationId xmlns:a16="http://schemas.microsoft.com/office/drawing/2014/main" id="{1D0CA8E1-C7B2-4152-80CC-FD4241699E59}"/>
              </a:ext>
            </a:extLst>
          </p:cNvPr>
          <p:cNvSpPr>
            <a:spLocks xmlns:a="http://schemas.openxmlformats.org/drawingml/2006/main" noGrp="1"/>
          </p:cNvSpPr>
          <p:nvPr/>
        </p:nvSpPr>
        <p:spPr>
          <a:xfrm xmlns:a="http://schemas.openxmlformats.org/drawingml/2006/main">
            <a:off x="628650" y="6353175"/>
            <a:ext cx="1000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75" b="0">
                <a:solidFill>
                  <a:srgbClr val="5E6A78"/>
                </a:solidFill>
                <a:latin typeface="Arial"/>
                <a:ea typeface="Arial"/>
                <a:cs typeface="Arial"/>
              </a:defRPr>
            </a:pPr>
            <a:r>
              <a:rPr sz="1275" b="0">
                <a:solidFill>
                  <a:srgbClr val="5E6A78"/>
                </a:solidFill>
                <a:latin typeface="Arial"/>
                <a:ea typeface="Arial"/>
                <a:cs typeface="Arial"/>
              </a:rPr>
              <a:t>Local software-key demo. One trusted host. September 2026.</a:t>
            </a:r>
          </a:p>
        </p:txBody>
      </p:sp>
      <p:sp>
        <p:nvSpPr>
          <p:cNvPr id="3" name="text-65">
            <a:extLst xmlns:a="http://schemas.openxmlformats.org/drawingml/2006/main">
              <a:ext uri="{FF2B5EF4-FFF2-40B4-BE49-F238E27FC236}">
                <a16:creationId xmlns:a16="http://schemas.microsoft.com/office/drawing/2014/main" id="{3EC5C8D1-3E5F-49F4-A3C6-4A3F65C1CEDF}"/>
              </a:ext>
            </a:extLst>
          </p:cNvPr>
          <p:cNvSpPr>
            <a:spLocks xmlns:a="http://schemas.openxmlformats.org/drawingml/2006/main" noGrp="1"/>
          </p:cNvSpPr>
          <p:nvPr/>
        </p:nvSpPr>
        <p:spPr>
          <a:xfrm xmlns:a="http://schemas.openxmlformats.org/drawingml/2006/main">
            <a:off x="11020425" y="6334125"/>
            <a:ext cx="523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425" b="0">
                <a:solidFill>
                  <a:srgbClr val="5E6A78"/>
                </a:solidFill>
                <a:latin typeface="Arial"/>
                <a:ea typeface="Arial"/>
                <a:cs typeface="Arial"/>
              </a:defRPr>
            </a:pPr>
            <a:r>
              <a:rPr sz="1425" b="0">
                <a:solidFill>
                  <a:srgbClr val="5E6A78"/>
                </a:solidFill>
                <a:latin typeface="Arial"/>
                <a:ea typeface="Arial"/>
                <a:cs typeface="Arial"/>
              </a:rPr>
              <a:t>08</a:t>
            </a:r>
          </a:p>
        </p:txBody>
      </p:sp>
      <p:sp>
        <p:nvSpPr>
          <p:cNvPr id="4" name="text-66">
            <a:extLst xmlns:a="http://schemas.openxmlformats.org/drawingml/2006/main">
              <a:ext uri="{FF2B5EF4-FFF2-40B4-BE49-F238E27FC236}">
                <a16:creationId xmlns:a16="http://schemas.microsoft.com/office/drawing/2014/main" id="{8C5229E5-FFBF-427A-8590-709959D3FD6A}"/>
              </a:ext>
            </a:extLst>
          </p:cNvPr>
          <p:cNvSpPr>
            <a:spLocks xmlns:a="http://schemas.openxmlformats.org/drawingml/2006/main" noGrp="1"/>
          </p:cNvSpPr>
          <p:nvPr/>
        </p:nvSpPr>
        <p:spPr>
          <a:xfrm xmlns:a="http://schemas.openxmlformats.org/drawingml/2006/main">
            <a:off x="638175" y="1771650"/>
            <a:ext cx="103251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175" b="1">
                <a:solidFill>
                  <a:srgbClr val="142D4E"/>
                </a:solidFill>
                <a:latin typeface="Arial"/>
                <a:ea typeface="Arial"/>
                <a:cs typeface="Arial"/>
              </a:defRPr>
            </a:pPr>
            <a:r>
              <a:rPr sz="2175" b="1">
                <a:solidFill>
                  <a:srgbClr val="142D4E"/>
                </a:solidFill>
                <a:latin typeface="Arial"/>
                <a:ea typeface="Arial"/>
                <a:cs typeface="Arial"/>
              </a:rPr>
              <a:t>Primary completeness</a:t>
            </a:r>
          </a:p>
        </p:txBody>
      </p:sp>
      <p:sp>
        <p:nvSpPr>
          <p:cNvPr id="5" name="diagram-67">
            <a:extLst xmlns:a="http://schemas.openxmlformats.org/drawingml/2006/main">
              <a:ext uri="{FF2B5EF4-FFF2-40B4-BE49-F238E27FC236}">
                <a16:creationId xmlns:a16="http://schemas.microsoft.com/office/drawing/2014/main" id="{2E7319E7-197B-4C98-BD22-FB3FAD943068}"/>
              </a:ext>
            </a:extLst>
          </p:cNvPr>
          <p:cNvSpPr>
            <a:spLocks xmlns:a="http://schemas.openxmlformats.org/drawingml/2006/main" noGrp="1"/>
          </p:cNvSpPr>
          <p:nvPr/>
        </p:nvSpPr>
        <p:spPr>
          <a:xfrm xmlns:a="http://schemas.openxmlformats.org/drawingml/2006/main">
            <a:off x="628650" y="2447925"/>
            <a:ext cx="2990850" cy="876300"/>
          </a:xfrm>
          <a:prstGeom xmlns:a="http://schemas.openxmlformats.org/drawingml/2006/main" prst="rect">
            <a:avLst/>
          </a:prstGeom>
          <a:solidFill xmlns:a="http://schemas.openxmlformats.org/drawingml/2006/main">
            <a:srgbClr val="FFFFFF"/>
          </a:solidFill>
          <a:ln xmlns:a="http://schemas.openxmlformats.org/drawingml/2006/main" w="19050">
            <a:solidFill>
              <a:srgbClr val="2463A6"/>
            </a:solidFill>
            <a:prstDash val="solid"/>
          </a:ln>
        </p:spPr>
        <p:txBody>
          <a:bodyPr xmlns:a="http://schemas.openxmlformats.org/drawingml/2006/main" wrap="square" lIns="95250" tIns="85725" rIns="95250" bIns="85725" anchor="ctr">
            <a:noAutofit/>
          </a:bodyPr>
          <a:lstStyle xmlns:a="http://schemas.openxmlformats.org/drawingml/2006/main"/>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Independent</a:t>
            </a:r>
          </a:p>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issuance inventory</a:t>
            </a:r>
          </a:p>
        </p:txBody>
      </p:sp>
      <p:sp>
        <p:nvSpPr>
          <p:cNvPr id="6" name="diagram-68">
            <a:extLst xmlns:a="http://schemas.openxmlformats.org/drawingml/2006/main">
              <a:ext uri="{FF2B5EF4-FFF2-40B4-BE49-F238E27FC236}">
                <a16:creationId xmlns:a16="http://schemas.microsoft.com/office/drawing/2014/main" id="{00A21887-B114-4131-AA44-3F6CD8848D2D}"/>
              </a:ext>
            </a:extLst>
          </p:cNvPr>
          <p:cNvSpPr>
            <a:spLocks xmlns:a="http://schemas.openxmlformats.org/drawingml/2006/main" noGrp="1"/>
          </p:cNvSpPr>
          <p:nvPr/>
        </p:nvSpPr>
        <p:spPr>
          <a:xfrm xmlns:a="http://schemas.openxmlformats.org/drawingml/2006/main">
            <a:off x="4572000" y="2447925"/>
            <a:ext cx="3028950" cy="876300"/>
          </a:xfrm>
          <a:prstGeom xmlns:a="http://schemas.openxmlformats.org/drawingml/2006/main" prst="rect">
            <a:avLst/>
          </a:prstGeom>
          <a:solidFill xmlns:a="http://schemas.openxmlformats.org/drawingml/2006/main">
            <a:srgbClr val="FFFFFF"/>
          </a:solidFill>
          <a:ln xmlns:a="http://schemas.openxmlformats.org/drawingml/2006/main" w="19050">
            <a:solidFill>
              <a:srgbClr val="2463A6"/>
            </a:solidFill>
            <a:prstDash val="solid"/>
          </a:ln>
        </p:spPr>
        <p:txBody>
          <a:bodyPr xmlns:a="http://schemas.openxmlformats.org/drawingml/2006/main" wrap="square" lIns="95250" tIns="85725" rIns="95250" bIns="85725" anchor="ctr">
            <a:noAutofit/>
          </a:bodyPr>
          <a:lstStyle xmlns:a="http://schemas.openxmlformats.org/drawingml/2006/main"/>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Periodic comparison</a:t>
            </a:r>
          </a:p>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with primary records</a:t>
            </a:r>
          </a:p>
        </p:txBody>
      </p:sp>
      <p:sp>
        <p:nvSpPr>
          <p:cNvPr id="7" name="diagram-69">
            <a:extLst xmlns:a="http://schemas.openxmlformats.org/drawingml/2006/main">
              <a:ext uri="{FF2B5EF4-FFF2-40B4-BE49-F238E27FC236}">
                <a16:creationId xmlns:a16="http://schemas.microsoft.com/office/drawing/2014/main" id="{41AA1E5E-EB77-47DA-A9F3-27D63698F1A2}"/>
              </a:ext>
            </a:extLst>
          </p:cNvPr>
          <p:cNvSpPr>
            <a:spLocks xmlns:a="http://schemas.openxmlformats.org/drawingml/2006/main" noGrp="1"/>
          </p:cNvSpPr>
          <p:nvPr/>
        </p:nvSpPr>
        <p:spPr>
          <a:xfrm xmlns:a="http://schemas.openxmlformats.org/drawingml/2006/main">
            <a:off x="8591550" y="2447925"/>
            <a:ext cx="2952750" cy="876300"/>
          </a:xfrm>
          <a:prstGeom xmlns:a="http://schemas.openxmlformats.org/drawingml/2006/main" prst="rect">
            <a:avLst/>
          </a:prstGeom>
          <a:solidFill xmlns:a="http://schemas.openxmlformats.org/drawingml/2006/main">
            <a:srgbClr val="FFFFFF"/>
          </a:solidFill>
          <a:ln xmlns:a="http://schemas.openxmlformats.org/drawingml/2006/main" w="19050">
            <a:solidFill>
              <a:srgbClr val="2463A6"/>
            </a:solidFill>
            <a:prstDash val="solid"/>
          </a:ln>
        </p:spPr>
        <p:txBody>
          <a:bodyPr xmlns:a="http://schemas.openxmlformats.org/drawingml/2006/main" wrap="square" lIns="95250" tIns="85725" rIns="95250" bIns="85725" anchor="ctr">
            <a:noAutofit/>
          </a:bodyPr>
          <a:lstStyle xmlns:a="http://schemas.openxmlformats.org/drawingml/2006/main"/>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Missing or changed</a:t>
            </a:r>
          </a:p>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operation incident</a:t>
            </a:r>
          </a:p>
        </p:txBody>
      </p:sp>
      <p:cxnSp>
        <p:nvCxnSpPr>
          <p:cNvPr id="39" name=""/>
          <p:cNvCxnSpPr>
            <a:stCxn xmlns:a="http://schemas.openxmlformats.org/drawingml/2006/main" id="5" idx="3"/>
            <a:endCxn xmlns:a="http://schemas.openxmlformats.org/drawingml/2006/main" id="6" idx="1"/>
          </p:cNvCxnSpPr>
          <p:nvPr/>
        </p:nvCxnSpPr>
        <p:spPr>
          <a:xfrm xmlns:a="http://schemas.openxmlformats.org/drawingml/2006/main">
            <a:off x="3619500" y="2886075"/>
            <a:ext cx="952500" cy="0"/>
          </a:xfrm>
          <a:prstGeom xmlns:a="http://schemas.openxmlformats.org/drawingml/2006/main" prst="straightConnector1">
            <a:avLst/>
          </a:prstGeom>
          <a:ln xmlns:a="http://schemas.openxmlformats.org/drawingml/2006/main" w="19050">
            <a:solidFill>
              <a:srgbClr val="2463A6"/>
            </a:solidFill>
            <a:prstDash val="solid"/>
            <a:tailEnd type="triangle" w="sm" len="sm"/>
          </a:ln>
        </p:spPr>
      </p:cxnSp>
      <p:cxnSp>
        <p:nvCxnSpPr>
          <p:cNvPr id="40" name=""/>
          <p:cNvCxnSpPr>
            <a:stCxn xmlns:a="http://schemas.openxmlformats.org/drawingml/2006/main" id="6" idx="3"/>
            <a:endCxn xmlns:a="http://schemas.openxmlformats.org/drawingml/2006/main" id="7" idx="1"/>
          </p:cNvCxnSpPr>
          <p:nvPr/>
        </p:nvCxnSpPr>
        <p:spPr>
          <a:xfrm xmlns:a="http://schemas.openxmlformats.org/drawingml/2006/main">
            <a:off x="7600950" y="2886075"/>
            <a:ext cx="990600" cy="0"/>
          </a:xfrm>
          <a:prstGeom xmlns:a="http://schemas.openxmlformats.org/drawingml/2006/main" prst="straightConnector1">
            <a:avLst/>
          </a:prstGeom>
          <a:ln xmlns:a="http://schemas.openxmlformats.org/drawingml/2006/main" w="19050">
            <a:solidFill>
              <a:srgbClr val="2463A6"/>
            </a:solidFill>
            <a:prstDash val="solid"/>
            <a:tailEnd type="triangle" w="sm" len="sm"/>
          </a:ln>
        </p:spPr>
      </p:cxnSp>
      <p:sp>
        <p:nvSpPr>
          <p:cNvPr id="10" name="text-70">
            <a:extLst xmlns:a="http://schemas.openxmlformats.org/drawingml/2006/main">
              <a:ext uri="{FF2B5EF4-FFF2-40B4-BE49-F238E27FC236}">
                <a16:creationId xmlns:a16="http://schemas.microsoft.com/office/drawing/2014/main" id="{54BFA89C-B05D-4C97-9F06-B6FB76C2236F}"/>
              </a:ext>
            </a:extLst>
          </p:cNvPr>
          <p:cNvSpPr>
            <a:spLocks xmlns:a="http://schemas.openxmlformats.org/drawingml/2006/main" noGrp="1"/>
          </p:cNvSpPr>
          <p:nvPr/>
        </p:nvSpPr>
        <p:spPr>
          <a:xfrm xmlns:a="http://schemas.openxmlformats.org/drawingml/2006/main">
            <a:off x="638175" y="3743325"/>
            <a:ext cx="103251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175" b="1">
                <a:solidFill>
                  <a:srgbClr val="142D4E"/>
                </a:solidFill>
                <a:latin typeface="Arial"/>
                <a:ea typeface="Arial"/>
                <a:cs typeface="Arial"/>
              </a:defRPr>
            </a:pPr>
            <a:r>
              <a:rPr sz="2175" b="1">
                <a:solidFill>
                  <a:srgbClr val="142D4E"/>
                </a:solidFill>
                <a:latin typeface="Arial"/>
                <a:ea typeface="Arial"/>
                <a:cs typeface="Arial"/>
              </a:rPr>
              <a:t>Audit history</a:t>
            </a:r>
          </a:p>
        </p:txBody>
      </p:sp>
      <p:sp>
        <p:nvSpPr>
          <p:cNvPr id="11" name="diagram-71">
            <a:extLst xmlns:a="http://schemas.openxmlformats.org/drawingml/2006/main">
              <a:ext uri="{FF2B5EF4-FFF2-40B4-BE49-F238E27FC236}">
                <a16:creationId xmlns:a16="http://schemas.microsoft.com/office/drawing/2014/main" id="{290DAF19-7476-4EE8-AFFC-1AA01C252985}"/>
              </a:ext>
            </a:extLst>
          </p:cNvPr>
          <p:cNvSpPr>
            <a:spLocks xmlns:a="http://schemas.openxmlformats.org/drawingml/2006/main" noGrp="1"/>
          </p:cNvSpPr>
          <p:nvPr/>
        </p:nvSpPr>
        <p:spPr>
          <a:xfrm xmlns:a="http://schemas.openxmlformats.org/drawingml/2006/main">
            <a:off x="628650" y="4400550"/>
            <a:ext cx="2990850" cy="876300"/>
          </a:xfrm>
          <a:prstGeom xmlns:a="http://schemas.openxmlformats.org/drawingml/2006/main" prst="rect">
            <a:avLst/>
          </a:prstGeom>
          <a:solidFill xmlns:a="http://schemas.openxmlformats.org/drawingml/2006/main">
            <a:srgbClr val="FFFFFF"/>
          </a:solidFill>
          <a:ln xmlns:a="http://schemas.openxmlformats.org/drawingml/2006/main" w="19050">
            <a:solidFill>
              <a:srgbClr val="2463A6"/>
            </a:solidFill>
            <a:prstDash val="solid"/>
          </a:ln>
        </p:spPr>
        <p:txBody>
          <a:bodyPr xmlns:a="http://schemas.openxmlformats.org/drawingml/2006/main" wrap="square" lIns="95250" tIns="85725" rIns="95250" bIns="85725" anchor="ctr">
            <a:noAutofit/>
          </a:bodyPr>
          <a:lstStyle xmlns:a="http://schemas.openxmlformats.org/drawingml/2006/main"/>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Ordered audit</a:t>
            </a:r>
          </a:p>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events</a:t>
            </a:r>
          </a:p>
        </p:txBody>
      </p:sp>
      <p:sp>
        <p:nvSpPr>
          <p:cNvPr id="12" name="diagram-72">
            <a:extLst xmlns:a="http://schemas.openxmlformats.org/drawingml/2006/main">
              <a:ext uri="{FF2B5EF4-FFF2-40B4-BE49-F238E27FC236}">
                <a16:creationId xmlns:a16="http://schemas.microsoft.com/office/drawing/2014/main" id="{BBE30C96-519B-460D-A24D-8E577FA8CABA}"/>
              </a:ext>
            </a:extLst>
          </p:cNvPr>
          <p:cNvSpPr>
            <a:spLocks xmlns:a="http://schemas.openxmlformats.org/drawingml/2006/main" noGrp="1"/>
          </p:cNvSpPr>
          <p:nvPr/>
        </p:nvSpPr>
        <p:spPr>
          <a:xfrm xmlns:a="http://schemas.openxmlformats.org/drawingml/2006/main">
            <a:off x="4572000" y="4400550"/>
            <a:ext cx="3028950" cy="876300"/>
          </a:xfrm>
          <a:prstGeom xmlns:a="http://schemas.openxmlformats.org/drawingml/2006/main" prst="rect">
            <a:avLst/>
          </a:prstGeom>
          <a:solidFill xmlns:a="http://schemas.openxmlformats.org/drawingml/2006/main">
            <a:srgbClr val="FFFFFF"/>
          </a:solidFill>
          <a:ln xmlns:a="http://schemas.openxmlformats.org/drawingml/2006/main" w="19050">
            <a:solidFill>
              <a:srgbClr val="2463A6"/>
            </a:solidFill>
            <a:prstDash val="solid"/>
          </a:ln>
        </p:spPr>
        <p:txBody>
          <a:bodyPr xmlns:a="http://schemas.openxmlformats.org/drawingml/2006/main" wrap="square" lIns="95250" tIns="85725" rIns="95250" bIns="85725" anchor="ctr">
            <a:noAutofit/>
          </a:bodyPr>
          <a:lstStyle xmlns:a="http://schemas.openxmlformats.org/drawingml/2006/main"/>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Merkle root and</a:t>
            </a:r>
          </a:p>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Ed25519 checkpoint</a:t>
            </a:r>
          </a:p>
        </p:txBody>
      </p:sp>
      <p:sp>
        <p:nvSpPr>
          <p:cNvPr id="13" name="diagram-73">
            <a:extLst xmlns:a="http://schemas.openxmlformats.org/drawingml/2006/main">
              <a:ext uri="{FF2B5EF4-FFF2-40B4-BE49-F238E27FC236}">
                <a16:creationId xmlns:a16="http://schemas.microsoft.com/office/drawing/2014/main" id="{F2709838-22E1-4B27-9521-C768113B4581}"/>
              </a:ext>
            </a:extLst>
          </p:cNvPr>
          <p:cNvSpPr>
            <a:spLocks xmlns:a="http://schemas.openxmlformats.org/drawingml/2006/main" noGrp="1"/>
          </p:cNvSpPr>
          <p:nvPr/>
        </p:nvSpPr>
        <p:spPr>
          <a:xfrm xmlns:a="http://schemas.openxmlformats.org/drawingml/2006/main">
            <a:off x="8591550" y="4400550"/>
            <a:ext cx="2952750" cy="876300"/>
          </a:xfrm>
          <a:prstGeom xmlns:a="http://schemas.openxmlformats.org/drawingml/2006/main" prst="rect">
            <a:avLst/>
          </a:prstGeom>
          <a:solidFill xmlns:a="http://schemas.openxmlformats.org/drawingml/2006/main">
            <a:srgbClr val="FFFFFF"/>
          </a:solidFill>
          <a:ln xmlns:a="http://schemas.openxmlformats.org/drawingml/2006/main" w="19050">
            <a:solidFill>
              <a:srgbClr val="2463A6"/>
            </a:solidFill>
            <a:prstDash val="solid"/>
          </a:ln>
        </p:spPr>
        <p:txBody>
          <a:bodyPr xmlns:a="http://schemas.openxmlformats.org/drawingml/2006/main" wrap="square" lIns="95250" tIns="85725" rIns="95250" bIns="85725" anchor="ctr">
            <a:noAutofit/>
          </a:bodyPr>
          <a:lstStyle xmlns:a="http://schemas.openxmlformats.org/drawingml/2006/main"/>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Retained local</a:t>
            </a:r>
          </a:p>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checkpoint files</a:t>
            </a:r>
          </a:p>
        </p:txBody>
      </p:sp>
      <p:cxnSp>
        <p:nvCxnSpPr>
          <p:cNvPr id="45" name=""/>
          <p:cNvCxnSpPr>
            <a:stCxn xmlns:a="http://schemas.openxmlformats.org/drawingml/2006/main" id="11" idx="3"/>
            <a:endCxn xmlns:a="http://schemas.openxmlformats.org/drawingml/2006/main" id="12" idx="1"/>
          </p:cNvCxnSpPr>
          <p:nvPr/>
        </p:nvCxnSpPr>
        <p:spPr>
          <a:xfrm xmlns:a="http://schemas.openxmlformats.org/drawingml/2006/main">
            <a:off x="3619500" y="4838700"/>
            <a:ext cx="952500" cy="0"/>
          </a:xfrm>
          <a:prstGeom xmlns:a="http://schemas.openxmlformats.org/drawingml/2006/main" prst="straightConnector1">
            <a:avLst/>
          </a:prstGeom>
          <a:ln xmlns:a="http://schemas.openxmlformats.org/drawingml/2006/main" w="19050">
            <a:solidFill>
              <a:srgbClr val="2463A6"/>
            </a:solidFill>
            <a:prstDash val="solid"/>
            <a:tailEnd type="triangle" w="sm" len="sm"/>
          </a:ln>
        </p:spPr>
      </p:cxnSp>
      <p:cxnSp>
        <p:nvCxnSpPr>
          <p:cNvPr id="46" name=""/>
          <p:cNvCxnSpPr>
            <a:stCxn xmlns:a="http://schemas.openxmlformats.org/drawingml/2006/main" id="12" idx="3"/>
            <a:endCxn xmlns:a="http://schemas.openxmlformats.org/drawingml/2006/main" id="13" idx="1"/>
          </p:cNvCxnSpPr>
          <p:nvPr/>
        </p:nvCxnSpPr>
        <p:spPr>
          <a:xfrm xmlns:a="http://schemas.openxmlformats.org/drawingml/2006/main">
            <a:off x="7600950" y="4838700"/>
            <a:ext cx="990600" cy="0"/>
          </a:xfrm>
          <a:prstGeom xmlns:a="http://schemas.openxmlformats.org/drawingml/2006/main" prst="straightConnector1">
            <a:avLst/>
          </a:prstGeom>
          <a:ln xmlns:a="http://schemas.openxmlformats.org/drawingml/2006/main" w="19050">
            <a:solidFill>
              <a:srgbClr val="2463A6"/>
            </a:solidFill>
            <a:prstDash val="solid"/>
            <a:tailEnd type="triangle" w="sm" len="sm"/>
          </a:ln>
        </p:spPr>
      </p:cxnSp>
      <p:sp>
        <p:nvSpPr>
          <p:cNvPr id="16" name="text-74">
            <a:extLst xmlns:a="http://schemas.openxmlformats.org/drawingml/2006/main">
              <a:ext uri="{FF2B5EF4-FFF2-40B4-BE49-F238E27FC236}">
                <a16:creationId xmlns:a16="http://schemas.microsoft.com/office/drawing/2014/main" id="{9D9B1191-9948-4E5B-8668-76F5200B75EC}"/>
              </a:ext>
            </a:extLst>
          </p:cNvPr>
          <p:cNvSpPr>
            <a:spLocks xmlns:a="http://schemas.openxmlformats.org/drawingml/2006/main" noGrp="1"/>
          </p:cNvSpPr>
          <p:nvPr/>
        </p:nvSpPr>
        <p:spPr>
          <a:xfrm xmlns:a="http://schemas.openxmlformats.org/drawingml/2006/main">
            <a:off x="638175" y="563880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5E6A78"/>
                </a:solidFill>
                <a:latin typeface="Arial"/>
                <a:ea typeface="Arial"/>
                <a:cs typeface="Arial"/>
              </a:defRPr>
            </a:pPr>
            <a:r>
              <a:rPr sz="1800" b="0">
                <a:solidFill>
                  <a:srgbClr val="5E6A78"/>
                </a:solidFill>
                <a:latin typeface="Arial"/>
                <a:ea typeface="Arial"/>
                <a:cs typeface="Arial"/>
              </a:rPr>
              <a:t>A missing issuance is a discrepancy, not proof of intent.</a:t>
            </a:r>
          </a:p>
          <a:p xmlns:a="http://schemas.openxmlformats.org/drawingml/2006/main">
            <a:pPr algn="l">
              <a:buNone/>
              <a:defRPr sz="1800" b="0">
                <a:solidFill>
                  <a:srgbClr val="5E6A78"/>
                </a:solidFill>
                <a:latin typeface="Arial"/>
                <a:ea typeface="Arial"/>
                <a:cs typeface="Arial"/>
              </a:defRPr>
            </a:pPr>
            <a:r>
              <a:rPr sz="1800" b="0">
                <a:solidFill>
                  <a:srgbClr val="5E6A78"/>
                </a:solidFill>
                <a:latin typeface="Arial"/>
                <a:ea typeface="Arial"/>
                <a:cs typeface="Arial"/>
              </a:rPr>
              <a:t>Local checkpoint files do not provide an independent freshness witness.</a:t>
            </a:r>
          </a:p>
        </p:txBody>
      </p:sp>
    </p:spTree>
    <p:extLst>
      <p:ext uri="{BB962C8B-B14F-4D97-AF65-F5344CB8AC3E}">
        <p14:creationId xmlns:p14="http://schemas.microsoft.com/office/powerpoint/2010/main" val="2022872176"/>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itle-9">
            <a:extLst xmlns:a="http://schemas.openxmlformats.org/drawingml/2006/main">
              <a:ext uri="{FF2B5EF4-FFF2-40B4-BE49-F238E27FC236}">
                <a16:creationId xmlns:a16="http://schemas.microsoft.com/office/drawing/2014/main" id="{13AA0191-EAF4-4917-B4B8-C3B1B935686D}"/>
              </a:ext>
            </a:extLst>
          </p:cNvPr>
          <p:cNvSpPr>
            <a:spLocks xmlns:a="http://schemas.openxmlformats.org/drawingml/2006/main" noGrp="1"/>
          </p:cNvSpPr>
          <p:nvPr/>
        </p:nvSpPr>
        <p:spPr>
          <a:xfrm xmlns:a="http://schemas.openxmlformats.org/drawingml/2006/main">
            <a:off x="609600" y="428625"/>
            <a:ext cx="109347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300" b="1">
                <a:solidFill>
                  <a:srgbClr val="142D4E"/>
                </a:solidFill>
                <a:latin typeface="Arial"/>
                <a:ea typeface="Arial"/>
                <a:cs typeface="Arial"/>
              </a:defRPr>
            </a:pPr>
            <a:r>
              <a:rPr sz="3300" b="1">
                <a:solidFill>
                  <a:srgbClr val="142D4E"/>
                </a:solidFill>
                <a:latin typeface="Arial"/>
                <a:ea typeface="Arial"/>
                <a:cs typeface="Arial"/>
              </a:rPr>
              <a:t>Protected settlement invariants</a:t>
            </a:r>
          </a:p>
        </p:txBody>
      </p:sp>
      <p:sp>
        <p:nvSpPr>
          <p:cNvPr id="2" name="text-75">
            <a:extLst xmlns:a="http://schemas.openxmlformats.org/drawingml/2006/main">
              <a:ext uri="{FF2B5EF4-FFF2-40B4-BE49-F238E27FC236}">
                <a16:creationId xmlns:a16="http://schemas.microsoft.com/office/drawing/2014/main" id="{CA8F218F-2DCF-41BF-AB7C-A8C1CB30C1E3}"/>
              </a:ext>
            </a:extLst>
          </p:cNvPr>
          <p:cNvSpPr>
            <a:spLocks xmlns:a="http://schemas.openxmlformats.org/drawingml/2006/main" noGrp="1"/>
          </p:cNvSpPr>
          <p:nvPr/>
        </p:nvSpPr>
        <p:spPr>
          <a:xfrm xmlns:a="http://schemas.openxmlformats.org/drawingml/2006/main">
            <a:off x="628650" y="6353175"/>
            <a:ext cx="1000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75" b="0">
                <a:solidFill>
                  <a:srgbClr val="5E6A78"/>
                </a:solidFill>
                <a:latin typeface="Arial"/>
                <a:ea typeface="Arial"/>
                <a:cs typeface="Arial"/>
              </a:defRPr>
            </a:pPr>
            <a:r>
              <a:rPr sz="1275" b="0">
                <a:solidFill>
                  <a:srgbClr val="5E6A78"/>
                </a:solidFill>
                <a:latin typeface="Arial"/>
                <a:ea typeface="Arial"/>
                <a:cs typeface="Arial"/>
              </a:rPr>
              <a:t>Local software-key demo. One trusted host. September 2026.</a:t>
            </a:r>
          </a:p>
        </p:txBody>
      </p:sp>
      <p:sp>
        <p:nvSpPr>
          <p:cNvPr id="3" name="text-76">
            <a:extLst xmlns:a="http://schemas.openxmlformats.org/drawingml/2006/main">
              <a:ext uri="{FF2B5EF4-FFF2-40B4-BE49-F238E27FC236}">
                <a16:creationId xmlns:a16="http://schemas.microsoft.com/office/drawing/2014/main" id="{AD144726-B457-4977-9133-CE09902C8E01}"/>
              </a:ext>
            </a:extLst>
          </p:cNvPr>
          <p:cNvSpPr>
            <a:spLocks xmlns:a="http://schemas.openxmlformats.org/drawingml/2006/main" noGrp="1"/>
          </p:cNvSpPr>
          <p:nvPr/>
        </p:nvSpPr>
        <p:spPr>
          <a:xfrm xmlns:a="http://schemas.openxmlformats.org/drawingml/2006/main">
            <a:off x="11020425" y="6334125"/>
            <a:ext cx="523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425" b="0">
                <a:solidFill>
                  <a:srgbClr val="5E6A78"/>
                </a:solidFill>
                <a:latin typeface="Arial"/>
                <a:ea typeface="Arial"/>
                <a:cs typeface="Arial"/>
              </a:defRPr>
            </a:pPr>
            <a:r>
              <a:rPr sz="1425" b="0">
                <a:solidFill>
                  <a:srgbClr val="5E6A78"/>
                </a:solidFill>
                <a:latin typeface="Arial"/>
                <a:ea typeface="Arial"/>
                <a:cs typeface="Arial"/>
              </a:rPr>
              <a:t>09</a:t>
            </a:r>
          </a:p>
        </p:txBody>
      </p:sp>
      <p:graphicFrame>
        <p:nvGraphicFramePr>
          <p:cNvPr id="11" name=""/>
          <p:cNvGraphicFramePr/>
          <p:nvPr/>
        </p:nvGraphicFramePr>
        <p:xfrm>
          <a:off xmlns:a="http://schemas.openxmlformats.org/drawingml/2006/main" x="619125" y="1752600"/>
          <a:ext xmlns:a="http://schemas.openxmlformats.org/drawingml/2006/main" cx="10934700" cy="3581400"/>
        </p:xfrm>
        <a:graphic xmlns:a="http://schemas.openxmlformats.org/drawingml/2006/main">
          <a:graphicData uri="http://schemas.openxmlformats.org/drawingml/2006/table">
            <a:tbl>
              <a:tblPr firstRow="0" bandRow="0"/>
              <a:tblGrid>
                <a:gridCol w="4476750"/>
                <a:gridCol w="6457950"/>
              </a:tblGrid>
              <a:tr h="596900">
                <a:tc>
                  <a:txBody>
                    <a:bodyPr lIns="133350" tIns="95250" rIns="114300" bIns="95250">
                      <a:noAutofit/>
                    </a:bodyPr>
                    <a:lstStyle/>
                    <a:p>
                      <a:r>
                        <a:rPr sz="1800" b="1">
                          <a:solidFill>
                            <a:srgbClr val="FFFFFF"/>
                          </a:solidFill>
                          <a:latin typeface="Arial"/>
                          <a:ea typeface="Arial"/>
                          <a:cs typeface="Arial"/>
                        </a:rPr>
                        <a:t>Invariant</a:t>
                      </a:r>
                    </a:p>
                  </a:txBody>
                  <a:tcPr marL="91440" marR="91440" marT="45720" marB="45720" anchor="ctr">
                    <a:solidFill>
                      <a:srgbClr val="142D4E"/>
                    </a:solidFill>
                  </a:tcPr>
                </a:tc>
                <a:tc>
                  <a:txBody>
                    <a:bodyPr lIns="133350" tIns="95250" rIns="114300" bIns="95250">
                      <a:noAutofit/>
                    </a:bodyPr>
                    <a:lstStyle/>
                    <a:p>
                      <a:r>
                        <a:rPr sz="1800" b="1">
                          <a:solidFill>
                            <a:srgbClr val="FFFFFF"/>
                          </a:solidFill>
                          <a:latin typeface="Arial"/>
                          <a:ea typeface="Arial"/>
                          <a:cs typeface="Arial"/>
                        </a:rPr>
                        <a:t>Implementation</a:t>
                      </a:r>
                    </a:p>
                  </a:txBody>
                  <a:tcPr marL="91440" marR="91440" marT="45720" marB="45720" anchor="ctr">
                    <a:solidFill>
                      <a:srgbClr val="142D4E"/>
                    </a:solidFill>
                  </a:tcPr>
                </a:tc>
              </a:tr>
              <a:tr h="596900">
                <a:tc>
                  <a:txBody>
                    <a:bodyPr lIns="133350" tIns="95250" rIns="114300" bIns="95250">
                      <a:noAutofit/>
                    </a:bodyPr>
                    <a:lstStyle/>
                    <a:p>
                      <a:r>
                        <a:rPr sz="1800" b="0">
                          <a:solidFill>
                            <a:srgbClr val="26364B"/>
                          </a:solidFill>
                          <a:latin typeface="Arial"/>
                          <a:ea typeface="Arial"/>
                          <a:cs typeface="Arial"/>
                        </a:rPr>
                        <a:t>One financial effect per operation</a:t>
                      </a:r>
                    </a:p>
                  </a:txBody>
                  <a:tcPr marL="91440" marR="91440" marT="45720" marB="45720" anchor="ctr">
                    <a:solidFill>
                      <a:srgbClr val="FFFFFF"/>
                    </a:solidFill>
                  </a:tcPr>
                </a:tc>
                <a:tc>
                  <a:txBody>
                    <a:bodyPr lIns="133350" tIns="95250" rIns="114300" bIns="95250">
                      <a:noAutofit/>
                    </a:bodyPr>
                    <a:lstStyle/>
                    <a:p>
                      <a:r>
                        <a:rPr sz="1800" b="0">
                          <a:solidFill>
                            <a:srgbClr val="26364B"/>
                          </a:solidFill>
                          <a:latin typeface="Arial"/>
                          <a:ea typeface="Arial"/>
                          <a:cs typeface="Arial"/>
                        </a:rPr>
                        <a:t>Protected execution identity and idempotent retries</a:t>
                      </a:r>
                    </a:p>
                  </a:txBody>
                  <a:tcPr marL="91440" marR="91440" marT="45720" marB="45720" anchor="ctr">
                    <a:solidFill>
                      <a:srgbClr val="FFFFFF"/>
                    </a:solidFill>
                  </a:tcPr>
                </a:tc>
              </a:tr>
              <a:tr h="596900">
                <a:tc>
                  <a:txBody>
                    <a:bodyPr lIns="133350" tIns="95250" rIns="114300" bIns="95250">
                      <a:noAutofit/>
                    </a:bodyPr>
                    <a:lstStyle/>
                    <a:p>
                      <a:r>
                        <a:rPr sz="1800" b="0">
                          <a:solidFill>
                            <a:srgbClr val="26364B"/>
                          </a:solidFill>
                          <a:latin typeface="Arial"/>
                          <a:ea typeface="Arial"/>
                          <a:cs typeface="Arial"/>
                        </a:rPr>
                        <a:t>No partial debit or credit</a:t>
                      </a:r>
                    </a:p>
                  </a:txBody>
                  <a:tcPr marL="91440" marR="91440" marT="45720" marB="45720" anchor="ctr">
                    <a:solidFill>
                      <a:srgbClr val="FFFFFF"/>
                    </a:solidFill>
                  </a:tcPr>
                </a:tc>
                <a:tc>
                  <a:txBody>
                    <a:bodyPr lIns="133350" tIns="95250" rIns="114300" bIns="95250">
                      <a:noAutofit/>
                    </a:bodyPr>
                    <a:lstStyle/>
                    <a:p>
                      <a:r>
                        <a:rPr sz="1800" b="0">
                          <a:solidFill>
                            <a:srgbClr val="26364B"/>
                          </a:solidFill>
                          <a:latin typeface="Arial"/>
                          <a:ea typeface="Arial"/>
                          <a:cs typeface="Arial"/>
                        </a:rPr>
                        <a:t>Paired postings and balances in one SQL transaction</a:t>
                      </a:r>
                    </a:p>
                  </a:txBody>
                  <a:tcPr marL="91440" marR="91440" marT="45720" marB="45720" anchor="ctr">
                    <a:solidFill>
                      <a:srgbClr val="FFFFFF"/>
                    </a:solidFill>
                  </a:tcPr>
                </a:tc>
              </a:tr>
              <a:tr h="596900">
                <a:tc>
                  <a:txBody>
                    <a:bodyPr lIns="133350" tIns="95250" rIns="114300" bIns="95250">
                      <a:noAutofit/>
                    </a:bodyPr>
                    <a:lstStyle/>
                    <a:p>
                      <a:r>
                        <a:rPr sz="1800" b="0">
                          <a:solidFill>
                            <a:srgbClr val="26364B"/>
                          </a:solidFill>
                          <a:latin typeface="Arial"/>
                          <a:ea typeface="Arial"/>
                          <a:cs typeface="Arial"/>
                        </a:rPr>
                        <a:t>Trusted funds and account controls</a:t>
                      </a:r>
                    </a:p>
                  </a:txBody>
                  <a:tcPr marL="91440" marR="91440" marT="45720" marB="45720" anchor="ctr">
                    <a:solidFill>
                      <a:srgbClr val="FFFFFF"/>
                    </a:solidFill>
                  </a:tcPr>
                </a:tc>
                <a:tc>
                  <a:txBody>
                    <a:bodyPr lIns="133350" tIns="95250" rIns="114300" bIns="95250">
                      <a:noAutofit/>
                    </a:bodyPr>
                    <a:lstStyle/>
                    <a:p>
                      <a:r>
                        <a:rPr sz="1800" b="0">
                          <a:solidFill>
                            <a:srgbClr val="26364B"/>
                          </a:solidFill>
                          <a:latin typeface="Arial"/>
                          <a:ea typeface="Arial"/>
                          <a:cs typeface="Arial"/>
                        </a:rPr>
                        <a:t>Protected balances and account holds</a:t>
                      </a:r>
                    </a:p>
                  </a:txBody>
                  <a:tcPr marL="91440" marR="91440" marT="45720" marB="45720" anchor="ctr">
                    <a:solidFill>
                      <a:srgbClr val="FFFFFF"/>
                    </a:solidFill>
                  </a:tcPr>
                </a:tc>
              </a:tr>
              <a:tr h="596900">
                <a:tc>
                  <a:txBody>
                    <a:bodyPr lIns="133350" tIns="95250" rIns="114300" bIns="95250">
                      <a:noAutofit/>
                    </a:bodyPr>
                    <a:lstStyle/>
                    <a:p>
                      <a:r>
                        <a:rPr sz="1800" b="0">
                          <a:solidFill>
                            <a:srgbClr val="26364B"/>
                          </a:solidFill>
                          <a:latin typeface="Arial"/>
                          <a:ea typeface="Arial"/>
                          <a:cs typeface="Arial"/>
                        </a:rPr>
                        <a:t>Concurrent balance safety</a:t>
                      </a:r>
                    </a:p>
                  </a:txBody>
                  <a:tcPr marL="91440" marR="91440" marT="45720" marB="45720" anchor="ctr">
                    <a:solidFill>
                      <a:srgbClr val="FFFFFF"/>
                    </a:solidFill>
                  </a:tcPr>
                </a:tc>
                <a:tc>
                  <a:txBody>
                    <a:bodyPr lIns="133350" tIns="95250" rIns="114300" bIns="95250">
                      <a:noAutofit/>
                    </a:bodyPr>
                    <a:lstStyle/>
                    <a:p>
                      <a:r>
                        <a:rPr sz="1800" b="0">
                          <a:solidFill>
                            <a:srgbClr val="26364B"/>
                          </a:solidFill>
                          <a:latin typeface="Arial"/>
                          <a:ea typeface="Arial"/>
                          <a:cs typeface="Arial"/>
                        </a:rPr>
                        <a:t>Account locks in stable order</a:t>
                      </a:r>
                    </a:p>
                  </a:txBody>
                  <a:tcPr marL="91440" marR="91440" marT="45720" marB="45720" anchor="ctr">
                    <a:solidFill>
                      <a:srgbClr val="FFFFFF"/>
                    </a:solidFill>
                  </a:tcPr>
                </a:tc>
              </a:tr>
              <a:tr h="596900">
                <a:tc>
                  <a:txBody>
                    <a:bodyPr lIns="133350" tIns="95250" rIns="114300" bIns="95250">
                      <a:noAutofit/>
                    </a:bodyPr>
                    <a:lstStyle/>
                    <a:p>
                      <a:r>
                        <a:rPr sz="1800" b="0">
                          <a:solidFill>
                            <a:srgbClr val="26364B"/>
                          </a:solidFill>
                          <a:latin typeface="Arial"/>
                          <a:ea typeface="Arial"/>
                          <a:cs typeface="Arial"/>
                        </a:rPr>
                        <a:t>Durable outcome delivery</a:t>
                      </a:r>
                    </a:p>
                  </a:txBody>
                  <a:tcPr marL="91440" marR="91440" marT="45720" marB="45720" anchor="ctr">
                    <a:solidFill>
                      <a:srgbClr val="FFFFFF"/>
                    </a:solidFill>
                  </a:tcPr>
                </a:tc>
                <a:tc>
                  <a:txBody>
                    <a:bodyPr lIns="133350" tIns="95250" rIns="114300" bIns="95250">
                      <a:noAutofit/>
                    </a:bodyPr>
                    <a:lstStyle/>
                    <a:p>
                      <a:r>
                        <a:rPr sz="1800" b="0">
                          <a:solidFill>
                            <a:srgbClr val="26364B"/>
                          </a:solidFill>
                          <a:latin typeface="Arial"/>
                          <a:ea typeface="Arial"/>
                          <a:cs typeface="Arial"/>
                        </a:rPr>
                        <a:t>Outcome outbox commits with settlement</a:t>
                      </a:r>
                    </a:p>
                  </a:txBody>
                  <a:tcPr marL="91440" marR="91440" marT="45720" marB="45720" anchor="ctr">
                    <a:solidFill>
                      <a:srgbClr val="FFFFFF"/>
                    </a:solidFill>
                  </a:tcPr>
                </a:tc>
              </a:tr>
            </a:tbl>
          </a:graphicData>
        </a:graphic>
      </p:graphicFrame>
      <p:sp>
        <p:nvSpPr>
          <p:cNvPr id="5" name="text-77">
            <a:extLst xmlns:a="http://schemas.openxmlformats.org/drawingml/2006/main">
              <a:ext uri="{FF2B5EF4-FFF2-40B4-BE49-F238E27FC236}">
                <a16:creationId xmlns:a16="http://schemas.microsoft.com/office/drawing/2014/main" id="{5389A62A-032C-436E-99DA-0E288D8AB4E1}"/>
              </a:ext>
            </a:extLst>
          </p:cNvPr>
          <p:cNvSpPr>
            <a:spLocks xmlns:a="http://schemas.openxmlformats.org/drawingml/2006/main" noGrp="1"/>
          </p:cNvSpPr>
          <p:nvPr/>
        </p:nvSpPr>
        <p:spPr>
          <a:xfrm xmlns:a="http://schemas.openxmlformats.org/drawingml/2006/main">
            <a:off x="638175" y="5667375"/>
            <a:ext cx="106489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100" b="1">
                <a:solidFill>
                  <a:srgbClr val="2463A6"/>
                </a:solidFill>
                <a:latin typeface="Arial"/>
                <a:ea typeface="Arial"/>
                <a:cs typeface="Arial"/>
              </a:defRPr>
            </a:pPr>
            <a:r>
              <a:rPr sz="2100" b="1">
                <a:solidFill>
                  <a:srgbClr val="2463A6"/>
                </a:solidFill>
                <a:latin typeface="Arial"/>
                <a:ea typeface="Arial"/>
                <a:cs typeface="Arial"/>
              </a:rPr>
              <a:t>Atomic accounting in Audit DB. Eventual Main status delivery.</a:t>
            </a:r>
          </a:p>
        </p:txBody>
      </p:sp>
    </p:spTree>
    <p:extLst>
      <p:ext uri="{BB962C8B-B14F-4D97-AF65-F5344CB8AC3E}">
        <p14:creationId xmlns:p14="http://schemas.microsoft.com/office/powerpoint/2010/main" val="408887298"/>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title-10">
            <a:extLst xmlns:a="http://schemas.openxmlformats.org/drawingml/2006/main">
              <a:ext uri="{FF2B5EF4-FFF2-40B4-BE49-F238E27FC236}">
                <a16:creationId xmlns:a16="http://schemas.microsoft.com/office/drawing/2014/main" id="{A68ED37B-2BA2-4A81-A61E-5C8B917A3B00}"/>
              </a:ext>
            </a:extLst>
          </p:cNvPr>
          <p:cNvSpPr>
            <a:spLocks xmlns:a="http://schemas.openxmlformats.org/drawingml/2006/main" noGrp="1"/>
          </p:cNvSpPr>
          <p:nvPr/>
        </p:nvSpPr>
        <p:spPr>
          <a:xfrm xmlns:a="http://schemas.openxmlformats.org/drawingml/2006/main">
            <a:off x="609600" y="428625"/>
            <a:ext cx="109347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300" b="1">
                <a:solidFill>
                  <a:srgbClr val="142D4E"/>
                </a:solidFill>
                <a:latin typeface="Arial"/>
                <a:ea typeface="Arial"/>
                <a:cs typeface="Arial"/>
              </a:defRPr>
            </a:pPr>
            <a:r>
              <a:rPr sz="3300" b="1">
                <a:solidFill>
                  <a:srgbClr val="142D4E"/>
                </a:solidFill>
                <a:latin typeface="Arial"/>
                <a:ea typeface="Arial"/>
                <a:cs typeface="Arial"/>
              </a:rPr>
              <a:t>Funding and corrections preserve evidence</a:t>
            </a:r>
          </a:p>
        </p:txBody>
      </p:sp>
      <p:sp>
        <p:nvSpPr>
          <p:cNvPr id="2" name="text-78">
            <a:extLst xmlns:a="http://schemas.openxmlformats.org/drawingml/2006/main">
              <a:ext uri="{FF2B5EF4-FFF2-40B4-BE49-F238E27FC236}">
                <a16:creationId xmlns:a16="http://schemas.microsoft.com/office/drawing/2014/main" id="{EFD62332-1994-46F3-86E5-84103ED75AAE}"/>
              </a:ext>
            </a:extLst>
          </p:cNvPr>
          <p:cNvSpPr>
            <a:spLocks xmlns:a="http://schemas.openxmlformats.org/drawingml/2006/main" noGrp="1"/>
          </p:cNvSpPr>
          <p:nvPr/>
        </p:nvSpPr>
        <p:spPr>
          <a:xfrm xmlns:a="http://schemas.openxmlformats.org/drawingml/2006/main">
            <a:off x="628650" y="6353175"/>
            <a:ext cx="1000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75" b="0">
                <a:solidFill>
                  <a:srgbClr val="5E6A78"/>
                </a:solidFill>
                <a:latin typeface="Arial"/>
                <a:ea typeface="Arial"/>
                <a:cs typeface="Arial"/>
              </a:defRPr>
            </a:pPr>
            <a:r>
              <a:rPr sz="1275" b="0">
                <a:solidFill>
                  <a:srgbClr val="5E6A78"/>
                </a:solidFill>
                <a:latin typeface="Arial"/>
                <a:ea typeface="Arial"/>
                <a:cs typeface="Arial"/>
              </a:rPr>
              <a:t>Local software-key demo. One trusted host. September 2026.</a:t>
            </a:r>
          </a:p>
        </p:txBody>
      </p:sp>
      <p:sp>
        <p:nvSpPr>
          <p:cNvPr id="3" name="text-79">
            <a:extLst xmlns:a="http://schemas.openxmlformats.org/drawingml/2006/main">
              <a:ext uri="{FF2B5EF4-FFF2-40B4-BE49-F238E27FC236}">
                <a16:creationId xmlns:a16="http://schemas.microsoft.com/office/drawing/2014/main" id="{D929A64F-E98B-4736-9B93-FADBEFC548C5}"/>
              </a:ext>
            </a:extLst>
          </p:cNvPr>
          <p:cNvSpPr>
            <a:spLocks xmlns:a="http://schemas.openxmlformats.org/drawingml/2006/main" noGrp="1"/>
          </p:cNvSpPr>
          <p:nvPr/>
        </p:nvSpPr>
        <p:spPr>
          <a:xfrm xmlns:a="http://schemas.openxmlformats.org/drawingml/2006/main">
            <a:off x="11020425" y="6334125"/>
            <a:ext cx="523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425" b="0">
                <a:solidFill>
                  <a:srgbClr val="5E6A78"/>
                </a:solidFill>
                <a:latin typeface="Arial"/>
                <a:ea typeface="Arial"/>
                <a:cs typeface="Arial"/>
              </a:defRPr>
            </a:pPr>
            <a:r>
              <a:rPr sz="1425" b="0">
                <a:solidFill>
                  <a:srgbClr val="5E6A78"/>
                </a:solidFill>
                <a:latin typeface="Arial"/>
                <a:ea typeface="Arial"/>
                <a:cs typeface="Arial"/>
              </a:rPr>
              <a:t>10</a:t>
            </a:r>
          </a:p>
        </p:txBody>
      </p:sp>
      <p:sp>
        <p:nvSpPr>
          <p:cNvPr id="4" name="text-80">
            <a:extLst xmlns:a="http://schemas.openxmlformats.org/drawingml/2006/main">
              <a:ext uri="{FF2B5EF4-FFF2-40B4-BE49-F238E27FC236}">
                <a16:creationId xmlns:a16="http://schemas.microsoft.com/office/drawing/2014/main" id="{83F11F60-28C7-4CEB-BFB9-079E4B4B0E27}"/>
              </a:ext>
            </a:extLst>
          </p:cNvPr>
          <p:cNvSpPr>
            <a:spLocks xmlns:a="http://schemas.openxmlformats.org/drawingml/2006/main" noGrp="1"/>
          </p:cNvSpPr>
          <p:nvPr/>
        </p:nvSpPr>
        <p:spPr>
          <a:xfrm xmlns:a="http://schemas.openxmlformats.org/drawingml/2006/main">
            <a:off x="638175" y="1724025"/>
            <a:ext cx="9715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250" b="1">
                <a:solidFill>
                  <a:srgbClr val="142D4E"/>
                </a:solidFill>
                <a:latin typeface="Arial"/>
                <a:ea typeface="Arial"/>
                <a:cs typeface="Arial"/>
              </a:defRPr>
            </a:pPr>
            <a:r>
              <a:rPr sz="2250" b="1">
                <a:solidFill>
                  <a:srgbClr val="142D4E"/>
                </a:solidFill>
                <a:latin typeface="Arial"/>
                <a:ea typeface="Arial"/>
                <a:cs typeface="Arial"/>
              </a:rPr>
              <a:t>Funding</a:t>
            </a:r>
          </a:p>
        </p:txBody>
      </p:sp>
      <p:sp>
        <p:nvSpPr>
          <p:cNvPr id="5" name="text-81">
            <a:extLst xmlns:a="http://schemas.openxmlformats.org/drawingml/2006/main">
              <a:ext uri="{FF2B5EF4-FFF2-40B4-BE49-F238E27FC236}">
                <a16:creationId xmlns:a16="http://schemas.microsoft.com/office/drawing/2014/main" id="{7694A389-CD57-4C33-AEEA-657B771F9CED}"/>
              </a:ext>
            </a:extLst>
          </p:cNvPr>
          <p:cNvSpPr>
            <a:spLocks xmlns:a="http://schemas.openxmlformats.org/drawingml/2006/main" noGrp="1"/>
          </p:cNvSpPr>
          <p:nvPr/>
        </p:nvSpPr>
        <p:spPr>
          <a:xfrm xmlns:a="http://schemas.openxmlformats.org/drawingml/2006/main">
            <a:off x="638175" y="2247900"/>
            <a:ext cx="10725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175" b="0">
                <a:solidFill>
                  <a:srgbClr val="26364B"/>
                </a:solidFill>
                <a:latin typeface="Arial"/>
                <a:ea typeface="Arial"/>
                <a:cs typeface="Arial"/>
              </a:defRPr>
            </a:pPr>
            <a:r>
              <a:rPr sz="2175" b="0">
                <a:solidFill>
                  <a:srgbClr val="26364B"/>
                </a:solidFill>
                <a:latin typeface="Arial"/>
                <a:ea typeface="Arial"/>
                <a:cs typeface="Arial"/>
              </a:rPr>
              <a:t>Zero-balance account. Authenticated Treasury operation. Same settlement checks.</a:t>
            </a:r>
          </a:p>
        </p:txBody>
      </p:sp>
      <p:sp>
        <p:nvSpPr>
          <p:cNvPr id="6" name="text-82">
            <a:extLst xmlns:a="http://schemas.openxmlformats.org/drawingml/2006/main">
              <a:ext uri="{FF2B5EF4-FFF2-40B4-BE49-F238E27FC236}">
                <a16:creationId xmlns:a16="http://schemas.microsoft.com/office/drawing/2014/main" id="{DA0DE64B-6DBA-48C2-AFDB-E2C59ED7A708}"/>
              </a:ext>
            </a:extLst>
          </p:cNvPr>
          <p:cNvSpPr>
            <a:spLocks xmlns:a="http://schemas.openxmlformats.org/drawingml/2006/main" noGrp="1"/>
          </p:cNvSpPr>
          <p:nvPr/>
        </p:nvSpPr>
        <p:spPr>
          <a:xfrm xmlns:a="http://schemas.openxmlformats.org/drawingml/2006/main">
            <a:off x="638175" y="3286125"/>
            <a:ext cx="107061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250" b="1">
                <a:solidFill>
                  <a:srgbClr val="142D4E"/>
                </a:solidFill>
                <a:latin typeface="Arial"/>
                <a:ea typeface="Arial"/>
                <a:cs typeface="Arial"/>
              </a:defRPr>
            </a:pPr>
            <a:r>
              <a:rPr sz="2250" b="1">
                <a:solidFill>
                  <a:srgbClr val="142D4E"/>
                </a:solidFill>
                <a:latin typeface="Arial"/>
                <a:ea typeface="Arial"/>
                <a:cs typeface="Arial"/>
              </a:rPr>
              <a:t>Correction of a completed operation</a:t>
            </a:r>
          </a:p>
        </p:txBody>
      </p:sp>
      <p:sp>
        <p:nvSpPr>
          <p:cNvPr id="7" name="diagram-83">
            <a:extLst xmlns:a="http://schemas.openxmlformats.org/drawingml/2006/main">
              <a:ext uri="{FF2B5EF4-FFF2-40B4-BE49-F238E27FC236}">
                <a16:creationId xmlns:a16="http://schemas.microsoft.com/office/drawing/2014/main" id="{80C721CB-14A5-4496-89AC-E0F3AB37A797}"/>
              </a:ext>
            </a:extLst>
          </p:cNvPr>
          <p:cNvSpPr>
            <a:spLocks xmlns:a="http://schemas.openxmlformats.org/drawingml/2006/main" noGrp="1"/>
          </p:cNvSpPr>
          <p:nvPr/>
        </p:nvSpPr>
        <p:spPr>
          <a:xfrm xmlns:a="http://schemas.openxmlformats.org/drawingml/2006/main">
            <a:off x="628650" y="3981450"/>
            <a:ext cx="2981325" cy="885825"/>
          </a:xfrm>
          <a:prstGeom xmlns:a="http://schemas.openxmlformats.org/drawingml/2006/main" prst="rect">
            <a:avLst/>
          </a:prstGeom>
          <a:solidFill xmlns:a="http://schemas.openxmlformats.org/drawingml/2006/main">
            <a:srgbClr val="FFFFFF"/>
          </a:solidFill>
          <a:ln xmlns:a="http://schemas.openxmlformats.org/drawingml/2006/main" w="19050">
            <a:solidFill>
              <a:srgbClr val="2463A6"/>
            </a:solidFill>
            <a:prstDash val="solid"/>
          </a:ln>
        </p:spPr>
        <p:txBody>
          <a:bodyPr xmlns:a="http://schemas.openxmlformats.org/drawingml/2006/main" wrap="square" lIns="95250" tIns="85725" rIns="95250" bIns="85725" anchor="ctr">
            <a:noAutofit/>
          </a:bodyPr>
          <a:lstStyle xmlns:a="http://schemas.openxmlformats.org/drawingml/2006/main"/>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Completed</a:t>
            </a:r>
          </a:p>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original</a:t>
            </a:r>
          </a:p>
        </p:txBody>
      </p:sp>
      <p:sp>
        <p:nvSpPr>
          <p:cNvPr id="8" name="diagram-84">
            <a:extLst xmlns:a="http://schemas.openxmlformats.org/drawingml/2006/main">
              <a:ext uri="{FF2B5EF4-FFF2-40B4-BE49-F238E27FC236}">
                <a16:creationId xmlns:a16="http://schemas.microsoft.com/office/drawing/2014/main" id="{8DAAF0C9-CAB8-4C8F-8D37-6201CFF098E9}"/>
              </a:ext>
            </a:extLst>
          </p:cNvPr>
          <p:cNvSpPr>
            <a:spLocks xmlns:a="http://schemas.openxmlformats.org/drawingml/2006/main" noGrp="1"/>
          </p:cNvSpPr>
          <p:nvPr/>
        </p:nvSpPr>
        <p:spPr>
          <a:xfrm xmlns:a="http://schemas.openxmlformats.org/drawingml/2006/main">
            <a:off x="4581525" y="3981450"/>
            <a:ext cx="2981325" cy="885825"/>
          </a:xfrm>
          <a:prstGeom xmlns:a="http://schemas.openxmlformats.org/drawingml/2006/main" prst="rect">
            <a:avLst/>
          </a:prstGeom>
          <a:solidFill xmlns:a="http://schemas.openxmlformats.org/drawingml/2006/main">
            <a:srgbClr val="FFFFFF"/>
          </a:solidFill>
          <a:ln xmlns:a="http://schemas.openxmlformats.org/drawingml/2006/main" w="19050">
            <a:solidFill>
              <a:srgbClr val="2463A6"/>
            </a:solidFill>
            <a:prstDash val="solid"/>
          </a:ln>
        </p:spPr>
        <p:txBody>
          <a:bodyPr xmlns:a="http://schemas.openxmlformats.org/drawingml/2006/main" wrap="square" lIns="95250" tIns="85725" rIns="95250" bIns="85725" anchor="ctr">
            <a:noAutofit/>
          </a:bodyPr>
          <a:lstStyle xmlns:a="http://schemas.openxmlformats.org/drawingml/2006/main"/>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New exact</a:t>
            </a:r>
          </a:p>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REVERSAL</a:t>
            </a:r>
          </a:p>
        </p:txBody>
      </p:sp>
      <p:sp>
        <p:nvSpPr>
          <p:cNvPr id="9" name="diagram-85">
            <a:extLst xmlns:a="http://schemas.openxmlformats.org/drawingml/2006/main">
              <a:ext uri="{FF2B5EF4-FFF2-40B4-BE49-F238E27FC236}">
                <a16:creationId xmlns:a16="http://schemas.microsoft.com/office/drawing/2014/main" id="{C3E34293-5991-41A0-AAD7-6820ECB3DB87}"/>
              </a:ext>
            </a:extLst>
          </p:cNvPr>
          <p:cNvSpPr>
            <a:spLocks xmlns:a="http://schemas.openxmlformats.org/drawingml/2006/main" noGrp="1"/>
          </p:cNvSpPr>
          <p:nvPr/>
        </p:nvSpPr>
        <p:spPr>
          <a:xfrm xmlns:a="http://schemas.openxmlformats.org/drawingml/2006/main">
            <a:off x="8562975" y="3981450"/>
            <a:ext cx="2981325" cy="885825"/>
          </a:xfrm>
          <a:prstGeom xmlns:a="http://schemas.openxmlformats.org/drawingml/2006/main" prst="rect">
            <a:avLst/>
          </a:prstGeom>
          <a:solidFill xmlns:a="http://schemas.openxmlformats.org/drawingml/2006/main">
            <a:srgbClr val="FFFFFF"/>
          </a:solidFill>
          <a:ln xmlns:a="http://schemas.openxmlformats.org/drawingml/2006/main" w="19050">
            <a:solidFill>
              <a:srgbClr val="2463A6"/>
            </a:solidFill>
            <a:prstDash val="solid"/>
          </a:ln>
        </p:spPr>
        <p:txBody>
          <a:bodyPr xmlns:a="http://schemas.openxmlformats.org/drawingml/2006/main" wrap="square" lIns="95250" tIns="85725" rIns="95250" bIns="85725" anchor="ctr">
            <a:noAutofit/>
          </a:bodyPr>
          <a:lstStyle xmlns:a="http://schemas.openxmlformats.org/drawingml/2006/main"/>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New corrected</a:t>
            </a:r>
          </a:p>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CORRECTION</a:t>
            </a:r>
          </a:p>
        </p:txBody>
      </p:sp>
      <p:cxnSp>
        <p:nvCxnSpPr>
          <p:cNvPr id="34" name=""/>
          <p:cNvCxnSpPr>
            <a:stCxn xmlns:a="http://schemas.openxmlformats.org/drawingml/2006/main" id="7" idx="3"/>
            <a:endCxn xmlns:a="http://schemas.openxmlformats.org/drawingml/2006/main" id="8" idx="1"/>
          </p:cNvCxnSpPr>
          <p:nvPr/>
        </p:nvCxnSpPr>
        <p:spPr>
          <a:xfrm xmlns:a="http://schemas.openxmlformats.org/drawingml/2006/main">
            <a:off x="3609975" y="4424363"/>
            <a:ext cx="971550" cy="0"/>
          </a:xfrm>
          <a:prstGeom xmlns:a="http://schemas.openxmlformats.org/drawingml/2006/main" prst="straightConnector1">
            <a:avLst/>
          </a:prstGeom>
          <a:ln xmlns:a="http://schemas.openxmlformats.org/drawingml/2006/main" w="19050">
            <a:solidFill>
              <a:srgbClr val="2463A6"/>
            </a:solidFill>
            <a:prstDash val="solid"/>
            <a:tailEnd type="triangle" w="sm" len="sm"/>
          </a:ln>
        </p:spPr>
      </p:cxnSp>
      <p:cxnSp>
        <p:nvCxnSpPr>
          <p:cNvPr id="35" name=""/>
          <p:cNvCxnSpPr>
            <a:stCxn xmlns:a="http://schemas.openxmlformats.org/drawingml/2006/main" id="8" idx="3"/>
            <a:endCxn xmlns:a="http://schemas.openxmlformats.org/drawingml/2006/main" id="9" idx="1"/>
          </p:cNvCxnSpPr>
          <p:nvPr/>
        </p:nvCxnSpPr>
        <p:spPr>
          <a:xfrm xmlns:a="http://schemas.openxmlformats.org/drawingml/2006/main">
            <a:off x="7562850" y="4424363"/>
            <a:ext cx="1000125" cy="0"/>
          </a:xfrm>
          <a:prstGeom xmlns:a="http://schemas.openxmlformats.org/drawingml/2006/main" prst="straightConnector1">
            <a:avLst/>
          </a:prstGeom>
          <a:ln xmlns:a="http://schemas.openxmlformats.org/drawingml/2006/main" w="19050">
            <a:solidFill>
              <a:srgbClr val="2463A6"/>
            </a:solidFill>
            <a:prstDash val="solid"/>
            <a:tailEnd type="triangle" w="sm" len="sm"/>
          </a:ln>
        </p:spPr>
      </p:cxnSp>
      <p:sp>
        <p:nvSpPr>
          <p:cNvPr id="12" name="text-86">
            <a:extLst xmlns:a="http://schemas.openxmlformats.org/drawingml/2006/main">
              <a:ext uri="{FF2B5EF4-FFF2-40B4-BE49-F238E27FC236}">
                <a16:creationId xmlns:a16="http://schemas.microsoft.com/office/drawing/2014/main" id="{5C95D623-54AF-4D3D-9278-9391601D387E}"/>
              </a:ext>
            </a:extLst>
          </p:cNvPr>
          <p:cNvSpPr>
            <a:spLocks xmlns:a="http://schemas.openxmlformats.org/drawingml/2006/main" noGrp="1"/>
          </p:cNvSpPr>
          <p:nvPr/>
        </p:nvSpPr>
        <p:spPr>
          <a:xfrm xmlns:a="http://schemas.openxmlformats.org/drawingml/2006/main">
            <a:off x="638175" y="5248275"/>
            <a:ext cx="107251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025" b="1">
                <a:solidFill>
                  <a:srgbClr val="2463A6"/>
                </a:solidFill>
                <a:latin typeface="Arial"/>
                <a:ea typeface="Arial"/>
                <a:cs typeface="Arial"/>
              </a:defRPr>
            </a:pPr>
            <a:r>
              <a:rPr sz="2025" b="1">
                <a:solidFill>
                  <a:srgbClr val="2463A6"/>
                </a:solidFill>
                <a:latin typeface="Arial"/>
                <a:ea typeface="Arial"/>
                <a:cs typeface="Arial"/>
              </a:rPr>
              <a:t>Each new operation binds the original ID in its MAC.</a:t>
            </a:r>
          </a:p>
        </p:txBody>
      </p:sp>
      <p:sp>
        <p:nvSpPr>
          <p:cNvPr id="13" name="text-87">
            <a:extLst xmlns:a="http://schemas.openxmlformats.org/drawingml/2006/main">
              <a:ext uri="{FF2B5EF4-FFF2-40B4-BE49-F238E27FC236}">
                <a16:creationId xmlns:a16="http://schemas.microsoft.com/office/drawing/2014/main" id="{3A5AA8C9-6AEE-4D18-B295-6C49060A628B}"/>
              </a:ext>
            </a:extLst>
          </p:cNvPr>
          <p:cNvSpPr>
            <a:spLocks xmlns:a="http://schemas.openxmlformats.org/drawingml/2006/main" noGrp="1"/>
          </p:cNvSpPr>
          <p:nvPr/>
        </p:nvSpPr>
        <p:spPr>
          <a:xfrm xmlns:a="http://schemas.openxmlformats.org/drawingml/2006/main">
            <a:off x="638175" y="5724525"/>
            <a:ext cx="108013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5E6A78"/>
                </a:solidFill>
                <a:latin typeface="Arial"/>
                <a:ea typeface="Arial"/>
                <a:cs typeface="Arial"/>
              </a:defRPr>
            </a:pPr>
            <a:r>
              <a:rPr sz="1800" b="0">
                <a:solidFill>
                  <a:srgbClr val="5E6A78"/>
                </a:solidFill>
                <a:latin typeface="Arial"/>
                <a:ea typeface="Arial"/>
                <a:cs typeface="Arial"/>
              </a:rPr>
              <a:t>Compensation can fail. The workflow is not atomic.</a:t>
            </a:r>
          </a:p>
          <a:p xmlns:a="http://schemas.openxmlformats.org/drawingml/2006/main">
            <a:pPr algn="l">
              <a:buNone/>
              <a:defRPr sz="1800" b="0">
                <a:solidFill>
                  <a:srgbClr val="5E6A78"/>
                </a:solidFill>
                <a:latin typeface="Arial"/>
                <a:ea typeface="Arial"/>
                <a:cs typeface="Arial"/>
              </a:defRPr>
            </a:pPr>
            <a:r>
              <a:rPr sz="1800" b="0">
                <a:solidFill>
                  <a:srgbClr val="5E6A78"/>
                </a:solidFill>
                <a:latin typeface="Arial"/>
                <a:ea typeface="Arial"/>
                <a:cs typeface="Arial"/>
              </a:rPr>
              <a:t>Pre-settlement cancellation and external funding evidence remain outside this demo.</a:t>
            </a:r>
          </a:p>
        </p:txBody>
      </p:sp>
    </p:spTree>
    <p:extLst>
      <p:ext uri="{BB962C8B-B14F-4D97-AF65-F5344CB8AC3E}">
        <p14:creationId xmlns:p14="http://schemas.microsoft.com/office/powerpoint/2010/main" val="306286308"/>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itle-11">
            <a:extLst xmlns:a="http://schemas.openxmlformats.org/drawingml/2006/main">
              <a:ext uri="{FF2B5EF4-FFF2-40B4-BE49-F238E27FC236}">
                <a16:creationId xmlns:a16="http://schemas.microsoft.com/office/drawing/2014/main" id="{E0641152-E887-488A-AF03-F457E63EE3CF}"/>
              </a:ext>
            </a:extLst>
          </p:cNvPr>
          <p:cNvSpPr>
            <a:spLocks xmlns:a="http://schemas.openxmlformats.org/drawingml/2006/main" noGrp="1"/>
          </p:cNvSpPr>
          <p:nvPr/>
        </p:nvSpPr>
        <p:spPr>
          <a:xfrm xmlns:a="http://schemas.openxmlformats.org/drawingml/2006/main">
            <a:off x="609600" y="428625"/>
            <a:ext cx="109347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300" b="1">
                <a:solidFill>
                  <a:srgbClr val="142D4E"/>
                </a:solidFill>
                <a:latin typeface="Arial"/>
                <a:ea typeface="Arial"/>
                <a:cs typeface="Arial"/>
              </a:defRPr>
            </a:pPr>
            <a:r>
              <a:rPr sz="3300" b="1">
                <a:solidFill>
                  <a:srgbClr val="142D4E"/>
                </a:solidFill>
                <a:latin typeface="Arial"/>
                <a:ea typeface="Arial"/>
                <a:cs typeface="Arial"/>
              </a:rPr>
              <a:t>Incident email notifications</a:t>
            </a:r>
          </a:p>
        </p:txBody>
      </p:sp>
      <p:sp>
        <p:nvSpPr>
          <p:cNvPr id="2" name="text-88">
            <a:extLst xmlns:a="http://schemas.openxmlformats.org/drawingml/2006/main">
              <a:ext uri="{FF2B5EF4-FFF2-40B4-BE49-F238E27FC236}">
                <a16:creationId xmlns:a16="http://schemas.microsoft.com/office/drawing/2014/main" id="{91A22462-BE90-4746-B782-79C9C4E79E71}"/>
              </a:ext>
            </a:extLst>
          </p:cNvPr>
          <p:cNvSpPr>
            <a:spLocks xmlns:a="http://schemas.openxmlformats.org/drawingml/2006/main" noGrp="1"/>
          </p:cNvSpPr>
          <p:nvPr/>
        </p:nvSpPr>
        <p:spPr>
          <a:xfrm xmlns:a="http://schemas.openxmlformats.org/drawingml/2006/main">
            <a:off x="628650" y="1323975"/>
            <a:ext cx="108775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5E6A78"/>
                </a:solidFill>
                <a:latin typeface="Arial"/>
                <a:ea typeface="Arial"/>
                <a:cs typeface="Arial"/>
              </a:defRPr>
            </a:pPr>
            <a:r>
              <a:rPr sz="1800" b="0">
                <a:solidFill>
                  <a:srgbClr val="5E6A78"/>
                </a:solidFill>
                <a:latin typeface="Arial"/>
                <a:ea typeface="Arial"/>
                <a:cs typeface="Arial"/>
              </a:rPr>
              <a:t>Audit/Protected commits incident evidence and notification_outbox together</a:t>
            </a:r>
          </a:p>
        </p:txBody>
      </p:sp>
      <p:sp>
        <p:nvSpPr>
          <p:cNvPr id="3" name="text-89">
            <a:extLst xmlns:a="http://schemas.openxmlformats.org/drawingml/2006/main">
              <a:ext uri="{FF2B5EF4-FFF2-40B4-BE49-F238E27FC236}">
                <a16:creationId xmlns:a16="http://schemas.microsoft.com/office/drawing/2014/main" id="{41DE468F-AB7C-4F95-9C7F-E7CC51C5073D}"/>
              </a:ext>
            </a:extLst>
          </p:cNvPr>
          <p:cNvSpPr>
            <a:spLocks xmlns:a="http://schemas.openxmlformats.org/drawingml/2006/main" noGrp="1"/>
          </p:cNvSpPr>
          <p:nvPr/>
        </p:nvSpPr>
        <p:spPr>
          <a:xfrm xmlns:a="http://schemas.openxmlformats.org/drawingml/2006/main">
            <a:off x="628650" y="6353175"/>
            <a:ext cx="1000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75" b="0">
                <a:solidFill>
                  <a:srgbClr val="5E6A78"/>
                </a:solidFill>
                <a:latin typeface="Arial"/>
                <a:ea typeface="Arial"/>
                <a:cs typeface="Arial"/>
              </a:defRPr>
            </a:pPr>
            <a:r>
              <a:rPr sz="1275" b="0">
                <a:solidFill>
                  <a:srgbClr val="5E6A78"/>
                </a:solidFill>
                <a:latin typeface="Arial"/>
                <a:ea typeface="Arial"/>
                <a:cs typeface="Arial"/>
              </a:rPr>
              <a:t>Local software-key demo. One trusted host. September 2026.</a:t>
            </a:r>
          </a:p>
        </p:txBody>
      </p:sp>
      <p:sp>
        <p:nvSpPr>
          <p:cNvPr id="4" name="text-90">
            <a:extLst xmlns:a="http://schemas.openxmlformats.org/drawingml/2006/main">
              <a:ext uri="{FF2B5EF4-FFF2-40B4-BE49-F238E27FC236}">
                <a16:creationId xmlns:a16="http://schemas.microsoft.com/office/drawing/2014/main" id="{B5FC1A2C-A389-4957-B579-0C2AD3C69E8C}"/>
              </a:ext>
            </a:extLst>
          </p:cNvPr>
          <p:cNvSpPr>
            <a:spLocks xmlns:a="http://schemas.openxmlformats.org/drawingml/2006/main" noGrp="1"/>
          </p:cNvSpPr>
          <p:nvPr/>
        </p:nvSpPr>
        <p:spPr>
          <a:xfrm xmlns:a="http://schemas.openxmlformats.org/drawingml/2006/main">
            <a:off x="11020425" y="6334125"/>
            <a:ext cx="523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425" b="0">
                <a:solidFill>
                  <a:srgbClr val="5E6A78"/>
                </a:solidFill>
                <a:latin typeface="Arial"/>
                <a:ea typeface="Arial"/>
                <a:cs typeface="Arial"/>
              </a:defRPr>
            </a:pPr>
            <a:r>
              <a:rPr sz="1425" b="0">
                <a:solidFill>
                  <a:srgbClr val="5E6A78"/>
                </a:solidFill>
                <a:latin typeface="Arial"/>
                <a:ea typeface="Arial"/>
                <a:cs typeface="Arial"/>
              </a:rPr>
              <a:t>11</a:t>
            </a:r>
          </a:p>
        </p:txBody>
      </p:sp>
      <p:graphicFrame>
        <p:nvGraphicFramePr>
          <p:cNvPr id="14" name=""/>
          <p:cNvGraphicFramePr/>
          <p:nvPr/>
        </p:nvGraphicFramePr>
        <p:xfrm>
          <a:off xmlns:a="http://schemas.openxmlformats.org/drawingml/2006/main" x="619125" y="2019300"/>
          <a:ext xmlns:a="http://schemas.openxmlformats.org/drawingml/2006/main" cx="10934700" cy="2790825"/>
        </p:xfrm>
        <a:graphic xmlns:a="http://schemas.openxmlformats.org/drawingml/2006/main">
          <a:graphicData uri="http://schemas.openxmlformats.org/drawingml/2006/table">
            <a:tbl>
              <a:tblPr firstRow="0" bandRow="0"/>
              <a:tblGrid>
                <a:gridCol w="2619375"/>
                <a:gridCol w="4048125"/>
                <a:gridCol w="4267200"/>
              </a:tblGrid>
              <a:tr h="930275">
                <a:tc>
                  <a:txBody>
                    <a:bodyPr lIns="133350" tIns="95250" rIns="114300" bIns="95250">
                      <a:noAutofit/>
                    </a:bodyPr>
                    <a:lstStyle/>
                    <a:p>
                      <a:r>
                        <a:rPr sz="2025" b="1">
                          <a:solidFill>
                            <a:srgbClr val="FFFFFF"/>
                          </a:solidFill>
                          <a:latin typeface="Arial"/>
                          <a:ea typeface="Arial"/>
                          <a:cs typeface="Arial"/>
                        </a:rPr>
                        <a:t>Observed scenario</a:t>
                      </a:r>
                    </a:p>
                  </a:txBody>
                  <a:tcPr marL="91440" marR="91440" marT="45720" marB="45720" anchor="ctr">
                    <a:solidFill>
                      <a:srgbClr val="142D4E"/>
                    </a:solidFill>
                  </a:tcPr>
                </a:tc>
                <a:tc>
                  <a:txBody>
                    <a:bodyPr lIns="133350" tIns="95250" rIns="114300" bIns="95250">
                      <a:noAutofit/>
                    </a:bodyPr>
                    <a:lstStyle/>
                    <a:p>
                      <a:r>
                        <a:rPr sz="2025" b="1">
                          <a:solidFill>
                            <a:srgbClr val="FFFFFF"/>
                          </a:solidFill>
                          <a:latin typeface="Arial"/>
                          <a:ea typeface="Arial"/>
                          <a:cs typeface="Arial"/>
                        </a:rPr>
                        <a:t>Protected result</a:t>
                      </a:r>
                    </a:p>
                  </a:txBody>
                  <a:tcPr marL="91440" marR="91440" marT="45720" marB="45720" anchor="ctr">
                    <a:solidFill>
                      <a:srgbClr val="142D4E"/>
                    </a:solidFill>
                  </a:tcPr>
                </a:tc>
                <a:tc>
                  <a:txBody>
                    <a:bodyPr lIns="133350" tIns="95250" rIns="114300" bIns="95250">
                      <a:noAutofit/>
                    </a:bodyPr>
                    <a:lstStyle/>
                    <a:p>
                      <a:r>
                        <a:rPr sz="2025" b="1">
                          <a:solidFill>
                            <a:srgbClr val="FFFFFF"/>
                          </a:solidFill>
                          <a:latin typeface="Arial"/>
                          <a:ea typeface="Arial"/>
                          <a:cs typeface="Arial"/>
                        </a:rPr>
                        <a:t>Local email observation</a:t>
                      </a:r>
                    </a:p>
                  </a:txBody>
                  <a:tcPr marL="91440" marR="91440" marT="45720" marB="45720" anchor="ctr">
                    <a:solidFill>
                      <a:srgbClr val="142D4E"/>
                    </a:solidFill>
                  </a:tcPr>
                </a:tc>
              </a:tr>
              <a:tr h="930275">
                <a:tc>
                  <a:txBody>
                    <a:bodyPr lIns="133350" tIns="95250" rIns="114300" bIns="95250">
                      <a:noAutofit/>
                    </a:bodyPr>
                    <a:lstStyle/>
                    <a:p>
                      <a:r>
                        <a:rPr sz="2025" b="0">
                          <a:solidFill>
                            <a:srgbClr val="26364B"/>
                          </a:solidFill>
                          <a:latin typeface="Arial"/>
                          <a:ea typeface="Arial"/>
                          <a:cs typeface="Arial"/>
                        </a:rPr>
                        <a:t>Fabricated</a:t>
                      </a:r>
                    </a:p>
                    <a:p>
                      <a:r>
                        <a:rPr sz="2025" b="0">
                          <a:solidFill>
                            <a:srgbClr val="26364B"/>
                          </a:solidFill>
                          <a:latin typeface="Arial"/>
                          <a:ea typeface="Arial"/>
                          <a:cs typeface="Arial"/>
                        </a:rPr>
                        <a:t>Primary record</a:t>
                      </a:r>
                    </a:p>
                  </a:txBody>
                  <a:tcPr marL="91440" marR="91440" marT="45720" marB="45720" anchor="ctr">
                    <a:solidFill>
                      <a:srgbClr val="FFFFFF"/>
                    </a:solidFill>
                  </a:tcPr>
                </a:tc>
                <a:tc>
                  <a:txBody>
                    <a:bodyPr lIns="133350" tIns="95250" rIns="114300" bIns="95250">
                      <a:noAutofit/>
                    </a:bodyPr>
                    <a:lstStyle/>
                    <a:p>
                      <a:r>
                        <a:rPr sz="2025" b="0">
                          <a:solidFill>
                            <a:srgbClr val="26364B"/>
                          </a:solidFill>
                          <a:latin typeface="Arial"/>
                          <a:ea typeface="Arial"/>
                          <a:cs typeface="Arial"/>
                        </a:rPr>
                        <a:t>Quarantined</a:t>
                      </a:r>
                    </a:p>
                    <a:p>
                      <a:r>
                        <a:rPr sz="2025" b="0">
                          <a:solidFill>
                            <a:srgbClr val="26364B"/>
                          </a:solidFill>
                          <a:latin typeface="Arial"/>
                          <a:ea typeface="Arial"/>
                          <a:cs typeface="Arial"/>
                        </a:rPr>
                        <a:t>No financial effect</a:t>
                      </a:r>
                    </a:p>
                  </a:txBody>
                  <a:tcPr marL="91440" marR="91440" marT="45720" marB="45720" anchor="ctr">
                    <a:solidFill>
                      <a:srgbClr val="FFFFFF"/>
                    </a:solidFill>
                  </a:tcPr>
                </a:tc>
                <a:tc>
                  <a:txBody>
                    <a:bodyPr lIns="133350" tIns="95250" rIns="114300" bIns="95250">
                      <a:noAutofit/>
                    </a:bodyPr>
                    <a:lstStyle/>
                    <a:p>
                      <a:r>
                        <a:rPr sz="2025" b="0">
                          <a:solidFill>
                            <a:srgbClr val="26364B"/>
                          </a:solidFill>
                          <a:latin typeface="Arial"/>
                          <a:ea typeface="Arial"/>
                          <a:cs typeface="Arial"/>
                        </a:rPr>
                        <a:t>One captured alert</a:t>
                      </a:r>
                    </a:p>
                    <a:p>
                      <a:r>
                        <a:rPr sz="2025" b="0">
                          <a:solidFill>
                            <a:srgbClr val="26364B"/>
                          </a:solidFill>
                          <a:latin typeface="Arial"/>
                          <a:ea typeface="Arial"/>
                          <a:cs typeface="Arial"/>
                        </a:rPr>
                        <a:t>Minimal incident metadata</a:t>
                      </a:r>
                    </a:p>
                  </a:txBody>
                  <a:tcPr marL="91440" marR="91440" marT="45720" marB="45720" anchor="ctr">
                    <a:solidFill>
                      <a:srgbClr val="FFFFFF"/>
                    </a:solidFill>
                  </a:tcPr>
                </a:tc>
              </a:tr>
              <a:tr h="930275">
                <a:tc>
                  <a:txBody>
                    <a:bodyPr lIns="133350" tIns="95250" rIns="114300" bIns="95250">
                      <a:noAutofit/>
                    </a:bodyPr>
                    <a:lstStyle/>
                    <a:p>
                      <a:r>
                        <a:rPr sz="2025" b="0">
                          <a:solidFill>
                            <a:srgbClr val="26364B"/>
                          </a:solidFill>
                          <a:latin typeface="Arial"/>
                          <a:ea typeface="Arial"/>
                          <a:cs typeface="Arial"/>
                        </a:rPr>
                        <a:t>Tampering after</a:t>
                      </a:r>
                    </a:p>
                    <a:p>
                      <a:r>
                        <a:rPr sz="2025" b="0">
                          <a:solidFill>
                            <a:srgbClr val="26364B"/>
                          </a:solidFill>
                          <a:latin typeface="Arial"/>
                          <a:ea typeface="Arial"/>
                          <a:cs typeface="Arial"/>
                        </a:rPr>
                        <a:t>settlement</a:t>
                      </a:r>
                    </a:p>
                  </a:txBody>
                  <a:tcPr marL="91440" marR="91440" marT="45720" marB="45720" anchor="ctr">
                    <a:solidFill>
                      <a:srgbClr val="FFFFFF"/>
                    </a:solidFill>
                  </a:tcPr>
                </a:tc>
                <a:tc>
                  <a:txBody>
                    <a:bodyPr lIns="133350" tIns="95250" rIns="114300" bIns="95250">
                      <a:noAutofit/>
                    </a:bodyPr>
                    <a:lstStyle/>
                    <a:p>
                      <a:r>
                        <a:rPr sz="2025" b="0">
                          <a:solidFill>
                            <a:srgbClr val="26364B"/>
                          </a:solidFill>
                          <a:latin typeface="Arial"/>
                          <a:ea typeface="Arial"/>
                          <a:cs typeface="Arial"/>
                        </a:rPr>
                        <a:t>Original completed result</a:t>
                      </a:r>
                    </a:p>
                    <a:p>
                      <a:r>
                        <a:rPr sz="2025" b="0">
                          <a:solidFill>
                            <a:srgbClr val="26364B"/>
                          </a:solidFill>
                          <a:latin typeface="Arial"/>
                          <a:ea typeface="Arial"/>
                          <a:cs typeface="Arial"/>
                        </a:rPr>
                        <a:t>remains unchanged</a:t>
                      </a:r>
                    </a:p>
                  </a:txBody>
                  <a:tcPr marL="91440" marR="91440" marT="45720" marB="45720" anchor="ctr">
                    <a:solidFill>
                      <a:srgbClr val="FFFFFF"/>
                    </a:solidFill>
                  </a:tcPr>
                </a:tc>
                <a:tc>
                  <a:txBody>
                    <a:bodyPr lIns="133350" tIns="95250" rIns="114300" bIns="95250">
                      <a:noAutofit/>
                    </a:bodyPr>
                    <a:lstStyle/>
                    <a:p>
                      <a:r>
                        <a:rPr sz="2025" b="0">
                          <a:solidFill>
                            <a:srgbClr val="26364B"/>
                          </a:solidFill>
                          <a:latin typeface="Arial"/>
                          <a:ea typeface="Arial"/>
                          <a:cs typeface="Arial"/>
                        </a:rPr>
                        <a:t>One captured alert</a:t>
                      </a:r>
                    </a:p>
                    <a:p>
                      <a:r>
                        <a:rPr sz="2025" b="0">
                          <a:solidFill>
                            <a:srgbClr val="26364B"/>
                          </a:solidFill>
                          <a:latin typeface="Arial"/>
                          <a:ea typeface="Arial"/>
                          <a:cs typeface="Arial"/>
                        </a:rPr>
                        <a:t>Separate human review</a:t>
                      </a:r>
                    </a:p>
                  </a:txBody>
                  <a:tcPr marL="91440" marR="91440" marT="45720" marB="45720" anchor="ctr">
                    <a:solidFill>
                      <a:srgbClr val="FFFFFF"/>
                    </a:solidFill>
                  </a:tcPr>
                </a:tc>
              </a:tr>
            </a:tbl>
          </a:graphicData>
        </a:graphic>
      </p:graphicFrame>
      <p:sp>
        <p:nvSpPr>
          <p:cNvPr id="6" name="text-91">
            <a:extLst xmlns:a="http://schemas.openxmlformats.org/drawingml/2006/main">
              <a:ext uri="{FF2B5EF4-FFF2-40B4-BE49-F238E27FC236}">
                <a16:creationId xmlns:a16="http://schemas.microsoft.com/office/drawing/2014/main" id="{2602C0BB-1E17-4BCC-B988-6875B5A52808}"/>
              </a:ext>
            </a:extLst>
          </p:cNvPr>
          <p:cNvSpPr>
            <a:spLocks xmlns:a="http://schemas.openxmlformats.org/drawingml/2006/main" noGrp="1"/>
          </p:cNvSpPr>
          <p:nvPr/>
        </p:nvSpPr>
        <p:spPr>
          <a:xfrm xmlns:a="http://schemas.openxmlformats.org/drawingml/2006/main">
            <a:off x="638175" y="5219700"/>
            <a:ext cx="10620375"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175" b="1">
                <a:solidFill>
                  <a:srgbClr val="2463A6"/>
                </a:solidFill>
                <a:latin typeface="Arial"/>
                <a:ea typeface="Arial"/>
                <a:cs typeface="Arial"/>
              </a:defRPr>
            </a:pPr>
            <a:r>
              <a:rPr sz="2175" b="1">
                <a:solidFill>
                  <a:srgbClr val="2463A6"/>
                </a:solidFill>
                <a:latin typeface="Arial"/>
                <a:ea typeface="Arial"/>
                <a:cs typeface="Arial"/>
              </a:rPr>
              <a:t>A separate dispatcher retries SMTP with a rate cap.</a:t>
            </a:r>
          </a:p>
          <a:p xmlns:a="http://schemas.openxmlformats.org/drawingml/2006/main">
            <a:pPr algn="l">
              <a:buNone/>
              <a:defRPr sz="2175" b="1">
                <a:solidFill>
                  <a:srgbClr val="2463A6"/>
                </a:solidFill>
                <a:latin typeface="Arial"/>
                <a:ea typeface="Arial"/>
                <a:cs typeface="Arial"/>
              </a:defRPr>
            </a:pPr>
            <a:r>
              <a:rPr sz="2175" b="1">
                <a:solidFill>
                  <a:srgbClr val="2463A6"/>
                </a:solidFill>
                <a:latin typeface="Arial"/>
                <a:ea typeface="Arial"/>
                <a:cs typeface="Arial"/>
              </a:rPr>
              <a:t>At-least-once delivery. Email never gates settlement.</a:t>
            </a:r>
          </a:p>
        </p:txBody>
      </p:sp>
      <p:sp>
        <p:nvSpPr>
          <p:cNvPr id="7" name="text-92">
            <a:extLst xmlns:a="http://schemas.openxmlformats.org/drawingml/2006/main">
              <a:ext uri="{FF2B5EF4-FFF2-40B4-BE49-F238E27FC236}">
                <a16:creationId xmlns:a16="http://schemas.microsoft.com/office/drawing/2014/main" id="{47E415BB-2DC1-4030-BA07-EEF4367D00DE}"/>
              </a:ext>
            </a:extLst>
          </p:cNvPr>
          <p:cNvSpPr>
            <a:spLocks xmlns:a="http://schemas.openxmlformats.org/drawingml/2006/main" noGrp="1"/>
          </p:cNvSpPr>
          <p:nvPr/>
        </p:nvSpPr>
        <p:spPr>
          <a:xfrm xmlns:a="http://schemas.openxmlformats.org/drawingml/2006/main">
            <a:off x="638175" y="5953125"/>
            <a:ext cx="108585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650" b="0">
                <a:solidFill>
                  <a:srgbClr val="5E6A78"/>
                </a:solidFill>
                <a:latin typeface="Arial"/>
                <a:ea typeface="Arial"/>
                <a:cs typeface="Arial"/>
              </a:defRPr>
            </a:pPr>
            <a:r>
              <a:rPr sz="1650" b="0">
                <a:solidFill>
                  <a:srgbClr val="5E6A78"/>
                </a:solidFill>
                <a:latin typeface="Arial"/>
                <a:ea typeface="Arial"/>
                <a:cs typeface="Arial"/>
              </a:rPr>
              <a:t>Mailpit captures locally. Gmail delivery requires configured authenticated SMTP.</a:t>
            </a:r>
          </a:p>
        </p:txBody>
      </p:sp>
    </p:spTree>
    <p:extLst>
      <p:ext uri="{BB962C8B-B14F-4D97-AF65-F5344CB8AC3E}">
        <p14:creationId xmlns:p14="http://schemas.microsoft.com/office/powerpoint/2010/main" val="223302414"/>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itle-12">
            <a:extLst xmlns:a="http://schemas.openxmlformats.org/drawingml/2006/main">
              <a:ext uri="{FF2B5EF4-FFF2-40B4-BE49-F238E27FC236}">
                <a16:creationId xmlns:a16="http://schemas.microsoft.com/office/drawing/2014/main" id="{2DDFFD22-8341-495C-87B8-B51CF41DFD92}"/>
              </a:ext>
            </a:extLst>
          </p:cNvPr>
          <p:cNvSpPr>
            <a:spLocks xmlns:a="http://schemas.openxmlformats.org/drawingml/2006/main" noGrp="1"/>
          </p:cNvSpPr>
          <p:nvPr/>
        </p:nvSpPr>
        <p:spPr>
          <a:xfrm xmlns:a="http://schemas.openxmlformats.org/drawingml/2006/main">
            <a:off x="609600" y="428625"/>
            <a:ext cx="109347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300" b="1">
                <a:solidFill>
                  <a:srgbClr val="142D4E"/>
                </a:solidFill>
                <a:latin typeface="Arial"/>
                <a:ea typeface="Arial"/>
                <a:cs typeface="Arial"/>
              </a:defRPr>
            </a:pPr>
            <a:r>
              <a:rPr sz="3300" b="1">
                <a:solidFill>
                  <a:srgbClr val="142D4E"/>
                </a:solidFill>
                <a:latin typeface="Arial"/>
                <a:ea typeface="Arial"/>
                <a:cs typeface="Arial"/>
              </a:rPr>
              <a:t>Measured workload and current checks</a:t>
            </a:r>
          </a:p>
        </p:txBody>
      </p:sp>
      <p:sp>
        <p:nvSpPr>
          <p:cNvPr id="2" name="text-93">
            <a:extLst xmlns:a="http://schemas.openxmlformats.org/drawingml/2006/main">
              <a:ext uri="{FF2B5EF4-FFF2-40B4-BE49-F238E27FC236}">
                <a16:creationId xmlns:a16="http://schemas.microsoft.com/office/drawing/2014/main" id="{D36492DD-037B-4A4E-83BB-73505887A74B}"/>
              </a:ext>
            </a:extLst>
          </p:cNvPr>
          <p:cNvSpPr>
            <a:spLocks xmlns:a="http://schemas.openxmlformats.org/drawingml/2006/main" noGrp="1"/>
          </p:cNvSpPr>
          <p:nvPr/>
        </p:nvSpPr>
        <p:spPr>
          <a:xfrm xmlns:a="http://schemas.openxmlformats.org/drawingml/2006/main">
            <a:off x="628650" y="1323975"/>
            <a:ext cx="108775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5E6A78"/>
                </a:solidFill>
                <a:latin typeface="Arial"/>
                <a:ea typeface="Arial"/>
                <a:cs typeface="Arial"/>
              </a:defRPr>
            </a:pPr>
            <a:r>
              <a:rPr sz="1800" b="0">
                <a:solidFill>
                  <a:srgbClr val="5E6A78"/>
                </a:solidFill>
                <a:latin typeface="Arial"/>
                <a:ea typeface="Arial"/>
                <a:cs typeface="Arial"/>
              </a:rPr>
              <a:t>Latest load: September 7. Offered 20 TPS for 120 seconds, before notifications.</a:t>
            </a:r>
          </a:p>
        </p:txBody>
      </p:sp>
      <p:sp>
        <p:nvSpPr>
          <p:cNvPr id="3" name="text-94">
            <a:extLst xmlns:a="http://schemas.openxmlformats.org/drawingml/2006/main">
              <a:ext uri="{FF2B5EF4-FFF2-40B4-BE49-F238E27FC236}">
                <a16:creationId xmlns:a16="http://schemas.microsoft.com/office/drawing/2014/main" id="{3A4DC13A-2B74-435D-A951-B283994C43A8}"/>
              </a:ext>
            </a:extLst>
          </p:cNvPr>
          <p:cNvSpPr>
            <a:spLocks xmlns:a="http://schemas.openxmlformats.org/drawingml/2006/main" noGrp="1"/>
          </p:cNvSpPr>
          <p:nvPr/>
        </p:nvSpPr>
        <p:spPr>
          <a:xfrm xmlns:a="http://schemas.openxmlformats.org/drawingml/2006/main">
            <a:off x="628650" y="6353175"/>
            <a:ext cx="1000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75" b="0">
                <a:solidFill>
                  <a:srgbClr val="5E6A78"/>
                </a:solidFill>
                <a:latin typeface="Arial"/>
                <a:ea typeface="Arial"/>
                <a:cs typeface="Arial"/>
              </a:defRPr>
            </a:pPr>
            <a:r>
              <a:rPr sz="1275" b="0">
                <a:solidFill>
                  <a:srgbClr val="5E6A78"/>
                </a:solidFill>
                <a:latin typeface="Arial"/>
                <a:ea typeface="Arial"/>
                <a:cs typeface="Arial"/>
              </a:rPr>
              <a:t>Local software-key demo. One trusted host. September 2026.</a:t>
            </a:r>
          </a:p>
        </p:txBody>
      </p:sp>
      <p:sp>
        <p:nvSpPr>
          <p:cNvPr id="4" name="text-95">
            <a:extLst xmlns:a="http://schemas.openxmlformats.org/drawingml/2006/main">
              <a:ext uri="{FF2B5EF4-FFF2-40B4-BE49-F238E27FC236}">
                <a16:creationId xmlns:a16="http://schemas.microsoft.com/office/drawing/2014/main" id="{71654562-DBCA-4DCA-9040-8D1400A0B12D}"/>
              </a:ext>
            </a:extLst>
          </p:cNvPr>
          <p:cNvSpPr>
            <a:spLocks xmlns:a="http://schemas.openxmlformats.org/drawingml/2006/main" noGrp="1"/>
          </p:cNvSpPr>
          <p:nvPr/>
        </p:nvSpPr>
        <p:spPr>
          <a:xfrm xmlns:a="http://schemas.openxmlformats.org/drawingml/2006/main">
            <a:off x="11020425" y="6334125"/>
            <a:ext cx="523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425" b="0">
                <a:solidFill>
                  <a:srgbClr val="5E6A78"/>
                </a:solidFill>
                <a:latin typeface="Arial"/>
                <a:ea typeface="Arial"/>
                <a:cs typeface="Arial"/>
              </a:defRPr>
            </a:pPr>
            <a:r>
              <a:rPr sz="1425" b="0">
                <a:solidFill>
                  <a:srgbClr val="5E6A78"/>
                </a:solidFill>
                <a:latin typeface="Arial"/>
                <a:ea typeface="Arial"/>
                <a:cs typeface="Arial"/>
              </a:rPr>
              <a:t>12</a:t>
            </a:r>
          </a:p>
        </p:txBody>
      </p:sp>
      <p:graphicFrame>
        <p:nvGraphicFramePr>
          <p:cNvPr id="13" name=""/>
          <p:cNvGraphicFramePr/>
          <p:nvPr/>
        </p:nvGraphicFramePr>
        <p:xfrm>
          <a:off xmlns:a="http://schemas.openxmlformats.org/drawingml/2006/main" x="619125" y="1905000"/>
          <a:ext xmlns:a="http://schemas.openxmlformats.org/drawingml/2006/main" cx="10934700" cy="3629025"/>
        </p:xfrm>
        <a:graphic xmlns:a="http://schemas.openxmlformats.org/drawingml/2006/main">
          <a:graphicData uri="http://schemas.openxmlformats.org/drawingml/2006/table">
            <a:tbl>
              <a:tblPr firstRow="0" bandRow="0"/>
              <a:tblGrid>
                <a:gridCol w="7315200"/>
                <a:gridCol w="3619500"/>
              </a:tblGrid>
              <a:tr h="518432">
                <a:tc>
                  <a:txBody>
                    <a:bodyPr lIns="133350" tIns="95250" rIns="114300" bIns="95250">
                      <a:noAutofit/>
                    </a:bodyPr>
                    <a:lstStyle/>
                    <a:p>
                      <a:r>
                        <a:rPr sz="1950" b="1">
                          <a:solidFill>
                            <a:srgbClr val="FFFFFF"/>
                          </a:solidFill>
                          <a:latin typeface="Arial"/>
                          <a:ea typeface="Arial"/>
                          <a:cs typeface="Arial"/>
                        </a:rPr>
                        <a:t>Run or measure</a:t>
                      </a:r>
                    </a:p>
                  </a:txBody>
                  <a:tcPr marL="91440" marR="91440" marT="45720" marB="45720" anchor="ctr">
                    <a:solidFill>
                      <a:srgbClr val="142D4E"/>
                    </a:solidFill>
                  </a:tcPr>
                </a:tc>
                <a:tc>
                  <a:txBody>
                    <a:bodyPr lIns="133350" tIns="95250" rIns="114300" bIns="95250">
                      <a:noAutofit/>
                    </a:bodyPr>
                    <a:lstStyle/>
                    <a:p>
                      <a:r>
                        <a:rPr sz="1950" b="1">
                          <a:solidFill>
                            <a:srgbClr val="FFFFFF"/>
                          </a:solidFill>
                          <a:latin typeface="Arial"/>
                          <a:ea typeface="Arial"/>
                          <a:cs typeface="Arial"/>
                        </a:rPr>
                        <a:t>Observed result</a:t>
                      </a:r>
                    </a:p>
                  </a:txBody>
                  <a:tcPr marL="91440" marR="91440" marT="45720" marB="45720" anchor="ctr">
                    <a:solidFill>
                      <a:srgbClr val="142D4E"/>
                    </a:solidFill>
                  </a:tcPr>
                </a:tc>
              </a:tr>
              <a:tr h="518432">
                <a:tc>
                  <a:txBody>
                    <a:bodyPr lIns="133350" tIns="95250" rIns="114300" bIns="95250">
                      <a:noAutofit/>
                    </a:bodyPr>
                    <a:lstStyle/>
                    <a:p>
                      <a:r>
                        <a:rPr sz="1950" b="0">
                          <a:solidFill>
                            <a:srgbClr val="26364B"/>
                          </a:solidFill>
                          <a:latin typeface="Arial"/>
                          <a:ea typeface="Arial"/>
                          <a:cs typeface="Arial"/>
                        </a:rPr>
                        <a:t>September 7 steady completed rate</a:t>
                      </a:r>
                    </a:p>
                  </a:txBody>
                  <a:tcPr marL="91440" marR="91440" marT="45720" marB="45720" anchor="ctr">
                    <a:solidFill>
                      <a:srgbClr val="FFFFFF"/>
                    </a:solidFill>
                  </a:tcPr>
                </a:tc>
                <a:tc>
                  <a:txBody>
                    <a:bodyPr lIns="133350" tIns="95250" rIns="114300" bIns="95250">
                      <a:noAutofit/>
                    </a:bodyPr>
                    <a:lstStyle/>
                    <a:p>
                      <a:r>
                        <a:rPr sz="1950" b="0">
                          <a:solidFill>
                            <a:srgbClr val="26364B"/>
                          </a:solidFill>
                          <a:latin typeface="Arial"/>
                          <a:ea typeface="Arial"/>
                          <a:cs typeface="Arial"/>
                        </a:rPr>
                        <a:t>19.963636 TPS</a:t>
                      </a:r>
                    </a:p>
                  </a:txBody>
                  <a:tcPr marL="91440" marR="91440" marT="45720" marB="45720" anchor="ctr">
                    <a:solidFill>
                      <a:srgbClr val="FFFFFF"/>
                    </a:solidFill>
                  </a:tcPr>
                </a:tc>
              </a:tr>
              <a:tr h="518432">
                <a:tc>
                  <a:txBody>
                    <a:bodyPr lIns="133350" tIns="95250" rIns="114300" bIns="95250">
                      <a:noAutofit/>
                    </a:bodyPr>
                    <a:lstStyle/>
                    <a:p>
                      <a:r>
                        <a:rPr sz="1950" b="0">
                          <a:solidFill>
                            <a:srgbClr val="26364B"/>
                          </a:solidFill>
                          <a:latin typeface="Arial"/>
                          <a:ea typeface="Arial"/>
                          <a:cs typeface="Arial"/>
                        </a:rPr>
                        <a:t>Strict 20 TPS gate, zero tolerance</a:t>
                      </a:r>
                    </a:p>
                  </a:txBody>
                  <a:tcPr marL="91440" marR="91440" marT="45720" marB="45720" anchor="ctr">
                    <a:solidFill>
                      <a:srgbClr val="FFFFFF"/>
                    </a:solidFill>
                  </a:tcPr>
                </a:tc>
                <a:tc>
                  <a:txBody>
                    <a:bodyPr lIns="133350" tIns="95250" rIns="114300" bIns="95250">
                      <a:noAutofit/>
                    </a:bodyPr>
                    <a:lstStyle/>
                    <a:p>
                      <a:r>
                        <a:rPr sz="1950" b="1">
                          <a:solidFill>
                            <a:srgbClr val="B43138"/>
                          </a:solidFill>
                          <a:latin typeface="Arial"/>
                          <a:ea typeface="Arial"/>
                          <a:cs typeface="Arial"/>
                        </a:rPr>
                        <a:t>FAILED</a:t>
                      </a:r>
                    </a:p>
                  </a:txBody>
                  <a:tcPr marL="91440" marR="91440" marT="45720" marB="45720" anchor="ctr">
                    <a:solidFill>
                      <a:srgbClr val="FFFFFF"/>
                    </a:solidFill>
                  </a:tcPr>
                </a:tc>
              </a:tr>
              <a:tr h="518432">
                <a:tc>
                  <a:txBody>
                    <a:bodyPr lIns="133350" tIns="95250" rIns="114300" bIns="95250">
                      <a:noAutofit/>
                    </a:bodyPr>
                    <a:lstStyle/>
                    <a:p>
                      <a:r>
                        <a:rPr sz="1950" b="0">
                          <a:solidFill>
                            <a:srgbClr val="26364B"/>
                          </a:solidFill>
                          <a:latin typeface="Arial"/>
                          <a:ea typeface="Arial"/>
                          <a:cs typeface="Arial"/>
                        </a:rPr>
                        <a:t>September 7 completed / failed operations</a:t>
                      </a:r>
                    </a:p>
                  </a:txBody>
                  <a:tcPr marL="91440" marR="91440" marT="45720" marB="45720" anchor="ctr">
                    <a:solidFill>
                      <a:srgbClr val="FFFFFF"/>
                    </a:solidFill>
                  </a:tcPr>
                </a:tc>
                <a:tc>
                  <a:txBody>
                    <a:bodyPr lIns="133350" tIns="95250" rIns="114300" bIns="95250">
                      <a:noAutofit/>
                    </a:bodyPr>
                    <a:lstStyle/>
                    <a:p>
                      <a:r>
                        <a:rPr sz="1950" b="0">
                          <a:solidFill>
                            <a:srgbClr val="26364B"/>
                          </a:solidFill>
                          <a:latin typeface="Arial"/>
                          <a:ea typeface="Arial"/>
                          <a:cs typeface="Arial"/>
                        </a:rPr>
                        <a:t>2,400 / 0</a:t>
                      </a:r>
                    </a:p>
                  </a:txBody>
                  <a:tcPr marL="91440" marR="91440" marT="45720" marB="45720" anchor="ctr">
                    <a:solidFill>
                      <a:srgbClr val="FFFFFF"/>
                    </a:solidFill>
                  </a:tcPr>
                </a:tc>
              </a:tr>
              <a:tr h="518432">
                <a:tc>
                  <a:txBody>
                    <a:bodyPr lIns="133350" tIns="95250" rIns="114300" bIns="95250">
                      <a:noAutofit/>
                    </a:bodyPr>
                    <a:lstStyle/>
                    <a:p>
                      <a:r>
                        <a:rPr sz="1950" b="0">
                          <a:solidFill>
                            <a:srgbClr val="26364B"/>
                          </a:solidFill>
                          <a:latin typeface="Arial"/>
                          <a:ea typeface="Arial"/>
                          <a:cs typeface="Arial"/>
                        </a:rPr>
                        <a:t>September 7 completion latency, p95 / p99</a:t>
                      </a:r>
                    </a:p>
                  </a:txBody>
                  <a:tcPr marL="91440" marR="91440" marT="45720" marB="45720" anchor="ctr">
                    <a:solidFill>
                      <a:srgbClr val="FFFFFF"/>
                    </a:solidFill>
                  </a:tcPr>
                </a:tc>
                <a:tc>
                  <a:txBody>
                    <a:bodyPr lIns="133350" tIns="95250" rIns="114300" bIns="95250">
                      <a:noAutofit/>
                    </a:bodyPr>
                    <a:lstStyle/>
                    <a:p>
                      <a:r>
                        <a:rPr sz="1950" b="0">
                          <a:solidFill>
                            <a:srgbClr val="26364B"/>
                          </a:solidFill>
                          <a:latin typeface="Arial"/>
                          <a:ea typeface="Arial"/>
                          <a:cs typeface="Arial"/>
                        </a:rPr>
                        <a:t>668 ms / 791 ms</a:t>
                      </a:r>
                    </a:p>
                  </a:txBody>
                  <a:tcPr marL="91440" marR="91440" marT="45720" marB="45720" anchor="ctr">
                    <a:solidFill>
                      <a:srgbClr val="FFFFFF"/>
                    </a:solidFill>
                  </a:tcPr>
                </a:tc>
              </a:tr>
              <a:tr h="518432">
                <a:tc>
                  <a:txBody>
                    <a:bodyPr lIns="133350" tIns="95250" rIns="114300" bIns="95250">
                      <a:noAutofit/>
                    </a:bodyPr>
                    <a:lstStyle/>
                    <a:p>
                      <a:r>
                        <a:rPr sz="1950" b="0">
                          <a:solidFill>
                            <a:srgbClr val="26364B"/>
                          </a:solidFill>
                          <a:latin typeface="Arial"/>
                          <a:ea typeface="Arial"/>
                          <a:cs typeface="Arial"/>
                        </a:rPr>
                        <a:t>September 6 initial run: 83 Java tests</a:t>
                      </a:r>
                    </a:p>
                  </a:txBody>
                  <a:tcPr marL="91440" marR="91440" marT="45720" marB="45720" anchor="ctr">
                    <a:solidFill>
                      <a:srgbClr val="FFFFFF"/>
                    </a:solidFill>
                  </a:tcPr>
                </a:tc>
                <a:tc>
                  <a:txBody>
                    <a:bodyPr lIns="133350" tIns="95250" rIns="114300" bIns="95250">
                      <a:noAutofit/>
                    </a:bodyPr>
                    <a:lstStyle/>
                    <a:p>
                      <a:r>
                        <a:rPr sz="1950" b="0">
                          <a:solidFill>
                            <a:srgbClr val="26364B"/>
                          </a:solidFill>
                          <a:latin typeface="Arial"/>
                          <a:ea typeface="Arial"/>
                          <a:cs typeface="Arial"/>
                        </a:rPr>
                        <a:t>20.3091 TPS, passed</a:t>
                      </a:r>
                    </a:p>
                  </a:txBody>
                  <a:tcPr marL="91440" marR="91440" marT="45720" marB="45720" anchor="ctr">
                    <a:solidFill>
                      <a:srgbClr val="FFFFFF"/>
                    </a:solidFill>
                  </a:tcPr>
                </a:tc>
              </a:tr>
              <a:tr h="518432">
                <a:tc>
                  <a:txBody>
                    <a:bodyPr lIns="133350" tIns="95250" rIns="114300" bIns="95250">
                      <a:noAutofit/>
                    </a:bodyPr>
                    <a:lstStyle/>
                    <a:p>
                      <a:r>
                        <a:rPr sz="1950" b="0">
                          <a:solidFill>
                            <a:srgbClr val="26364B"/>
                          </a:solidFill>
                          <a:latin typeface="Arial"/>
                          <a:ea typeface="Arial"/>
                          <a:cs typeface="Arial"/>
                        </a:rPr>
                        <a:t>September 6 final run: 86 Java tests</a:t>
                      </a:r>
                    </a:p>
                  </a:txBody>
                  <a:tcPr marL="91440" marR="91440" marT="45720" marB="45720" anchor="ctr">
                    <a:solidFill>
                      <a:srgbClr val="FFFFFF"/>
                    </a:solidFill>
                  </a:tcPr>
                </a:tc>
                <a:tc>
                  <a:txBody>
                    <a:bodyPr lIns="133350" tIns="95250" rIns="114300" bIns="95250">
                      <a:noAutofit/>
                    </a:bodyPr>
                    <a:lstStyle/>
                    <a:p>
                      <a:r>
                        <a:rPr sz="1950" b="0">
                          <a:solidFill>
                            <a:srgbClr val="26364B"/>
                          </a:solidFill>
                          <a:latin typeface="Arial"/>
                          <a:ea typeface="Arial"/>
                          <a:cs typeface="Arial"/>
                        </a:rPr>
                        <a:t>20.0000 TPS, passed</a:t>
                      </a:r>
                    </a:p>
                  </a:txBody>
                  <a:tcPr marL="91440" marR="91440" marT="45720" marB="45720" anchor="ctr">
                    <a:solidFill>
                      <a:srgbClr val="FFFFFF"/>
                    </a:solidFill>
                  </a:tcPr>
                </a:tc>
              </a:tr>
            </a:tbl>
          </a:graphicData>
        </a:graphic>
      </p:graphicFrame>
      <p:sp>
        <p:nvSpPr>
          <p:cNvPr id="6" name="text-96">
            <a:extLst xmlns:a="http://schemas.openxmlformats.org/drawingml/2006/main">
              <a:ext uri="{FF2B5EF4-FFF2-40B4-BE49-F238E27FC236}">
                <a16:creationId xmlns:a16="http://schemas.microsoft.com/office/drawing/2014/main" id="{292ED82A-7650-45CD-860B-CB40F4A2B0AA}"/>
              </a:ext>
            </a:extLst>
          </p:cNvPr>
          <p:cNvSpPr>
            <a:spLocks xmlns:a="http://schemas.openxmlformats.org/drawingml/2006/main" noGrp="1"/>
          </p:cNvSpPr>
          <p:nvPr/>
        </p:nvSpPr>
        <p:spPr>
          <a:xfrm xmlns:a="http://schemas.openxmlformats.org/drawingml/2006/main">
            <a:off x="638175" y="5753100"/>
            <a:ext cx="108585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725" b="0">
                <a:solidFill>
                  <a:srgbClr val="5E6A78"/>
                </a:solidFill>
                <a:latin typeface="Arial"/>
                <a:ea typeface="Arial"/>
                <a:cs typeface="Arial"/>
              </a:defRPr>
            </a:pPr>
            <a:r>
              <a:rPr sz="1725" b="0">
                <a:solidFill>
                  <a:srgbClr val="5E6A78"/>
                </a:solidFill>
                <a:latin typeface="Arial"/>
                <a:ea typeface="Arial"/>
                <a:cs typeface="Arial"/>
              </a:rPr>
              <a:t>September 8: 137 Java tests, 44 Node checks, 18 role checks and 4 live cases passed.</a:t>
            </a:r>
          </a:p>
          <a:p xmlns:a="http://schemas.openxmlformats.org/drawingml/2006/main">
            <a:pPr algn="l">
              <a:buNone/>
              <a:defRPr sz="1725" b="0">
                <a:solidFill>
                  <a:srgbClr val="5E6A78"/>
                </a:solidFill>
                <a:latin typeface="Arial"/>
                <a:ea typeface="Arial"/>
                <a:cs typeface="Arial"/>
              </a:defRPr>
            </a:pPr>
            <a:r>
              <a:rPr sz="1725" b="0">
                <a:solidFill>
                  <a:srgbClr val="5E6A78"/>
                </a:solidFill>
                <a:latin typeface="Arial"/>
                <a:ea typeface="Arial"/>
                <a:cs typeface="Arial"/>
              </a:rPr>
              <a:t>No new load run. These checks establish neither email capacity nor a production SLA.</a:t>
            </a:r>
          </a:p>
        </p:txBody>
      </p:sp>
    </p:spTree>
    <p:extLst>
      <p:ext uri="{BB962C8B-B14F-4D97-AF65-F5344CB8AC3E}">
        <p14:creationId xmlns:p14="http://schemas.microsoft.com/office/powerpoint/2010/main" val="1651266042"/>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title-13">
            <a:extLst xmlns:a="http://schemas.openxmlformats.org/drawingml/2006/main">
              <a:ext uri="{FF2B5EF4-FFF2-40B4-BE49-F238E27FC236}">
                <a16:creationId xmlns:a16="http://schemas.microsoft.com/office/drawing/2014/main" id="{747DA1D5-A7EB-4948-A735-C4ED0DFD7F18}"/>
              </a:ext>
            </a:extLst>
          </p:cNvPr>
          <p:cNvSpPr>
            <a:spLocks xmlns:a="http://schemas.openxmlformats.org/drawingml/2006/main" noGrp="1"/>
          </p:cNvSpPr>
          <p:nvPr/>
        </p:nvSpPr>
        <p:spPr>
          <a:xfrm xmlns:a="http://schemas.openxmlformats.org/drawingml/2006/main">
            <a:off x="609600" y="428625"/>
            <a:ext cx="109347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300" b="1">
                <a:solidFill>
                  <a:srgbClr val="142D4E"/>
                </a:solidFill>
                <a:latin typeface="Arial"/>
                <a:ea typeface="Arial"/>
                <a:cs typeface="Arial"/>
              </a:defRPr>
            </a:pPr>
            <a:r>
              <a:rPr sz="3300" b="1">
                <a:solidFill>
                  <a:srgbClr val="142D4E"/>
                </a:solidFill>
                <a:latin typeface="Arial"/>
                <a:ea typeface="Arial"/>
                <a:cs typeface="Arial"/>
              </a:rPr>
              <a:t>Production target: independent control boundaries</a:t>
            </a:r>
          </a:p>
        </p:txBody>
      </p:sp>
      <p:sp>
        <p:nvSpPr>
          <p:cNvPr id="2" name="text-97">
            <a:extLst xmlns:a="http://schemas.openxmlformats.org/drawingml/2006/main">
              <a:ext uri="{FF2B5EF4-FFF2-40B4-BE49-F238E27FC236}">
                <a16:creationId xmlns:a16="http://schemas.microsoft.com/office/drawing/2014/main" id="{E9A915FB-4FD3-4080-B882-6734A3417712}"/>
              </a:ext>
            </a:extLst>
          </p:cNvPr>
          <p:cNvSpPr>
            <a:spLocks xmlns:a="http://schemas.openxmlformats.org/drawingml/2006/main" noGrp="1"/>
          </p:cNvSpPr>
          <p:nvPr/>
        </p:nvSpPr>
        <p:spPr>
          <a:xfrm xmlns:a="http://schemas.openxmlformats.org/drawingml/2006/main">
            <a:off x="628650" y="1323975"/>
            <a:ext cx="108775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5E6A78"/>
                </a:solidFill>
                <a:latin typeface="Arial"/>
                <a:ea typeface="Arial"/>
                <a:cs typeface="Arial"/>
              </a:defRPr>
            </a:pPr>
            <a:r>
              <a:rPr sz="1800" b="0">
                <a:solidFill>
                  <a:srgbClr val="5E6A78"/>
                </a:solidFill>
                <a:latin typeface="Arial"/>
                <a:ea typeface="Arial"/>
                <a:cs typeface="Arial"/>
              </a:rPr>
              <a:t>Amber elements are requirements, not deployed demo infrastructure</a:t>
            </a:r>
          </a:p>
        </p:txBody>
      </p:sp>
      <p:sp>
        <p:nvSpPr>
          <p:cNvPr id="3" name="text-98">
            <a:extLst xmlns:a="http://schemas.openxmlformats.org/drawingml/2006/main">
              <a:ext uri="{FF2B5EF4-FFF2-40B4-BE49-F238E27FC236}">
                <a16:creationId xmlns:a16="http://schemas.microsoft.com/office/drawing/2014/main" id="{EAD18D5B-2999-4CB7-B3D7-FE39943978CD}"/>
              </a:ext>
            </a:extLst>
          </p:cNvPr>
          <p:cNvSpPr>
            <a:spLocks xmlns:a="http://schemas.openxmlformats.org/drawingml/2006/main" noGrp="1"/>
          </p:cNvSpPr>
          <p:nvPr/>
        </p:nvSpPr>
        <p:spPr>
          <a:xfrm xmlns:a="http://schemas.openxmlformats.org/drawingml/2006/main">
            <a:off x="628650" y="6353175"/>
            <a:ext cx="1000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75" b="0">
                <a:solidFill>
                  <a:srgbClr val="5E6A78"/>
                </a:solidFill>
                <a:latin typeface="Arial"/>
                <a:ea typeface="Arial"/>
                <a:cs typeface="Arial"/>
              </a:defRPr>
            </a:pPr>
            <a:r>
              <a:rPr sz="1275" b="0">
                <a:solidFill>
                  <a:srgbClr val="5E6A78"/>
                </a:solidFill>
                <a:latin typeface="Arial"/>
                <a:ea typeface="Arial"/>
                <a:cs typeface="Arial"/>
              </a:rPr>
              <a:t>Local software-key demo. One trusted host. September 2026.</a:t>
            </a:r>
          </a:p>
        </p:txBody>
      </p:sp>
      <p:sp>
        <p:nvSpPr>
          <p:cNvPr id="4" name="text-99">
            <a:extLst xmlns:a="http://schemas.openxmlformats.org/drawingml/2006/main">
              <a:ext uri="{FF2B5EF4-FFF2-40B4-BE49-F238E27FC236}">
                <a16:creationId xmlns:a16="http://schemas.microsoft.com/office/drawing/2014/main" id="{668D8754-37C4-4084-A721-BE237B52646A}"/>
              </a:ext>
            </a:extLst>
          </p:cNvPr>
          <p:cNvSpPr>
            <a:spLocks xmlns:a="http://schemas.openxmlformats.org/drawingml/2006/main" noGrp="1"/>
          </p:cNvSpPr>
          <p:nvPr/>
        </p:nvSpPr>
        <p:spPr>
          <a:xfrm xmlns:a="http://schemas.openxmlformats.org/drawingml/2006/main">
            <a:off x="11020425" y="6334125"/>
            <a:ext cx="523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425" b="0">
                <a:solidFill>
                  <a:srgbClr val="5E6A78"/>
                </a:solidFill>
                <a:latin typeface="Arial"/>
                <a:ea typeface="Arial"/>
                <a:cs typeface="Arial"/>
              </a:defRPr>
            </a:pPr>
            <a:r>
              <a:rPr sz="1425" b="0">
                <a:solidFill>
                  <a:srgbClr val="5E6A78"/>
                </a:solidFill>
                <a:latin typeface="Arial"/>
                <a:ea typeface="Arial"/>
                <a:cs typeface="Arial"/>
              </a:rPr>
              <a:t>13</a:t>
            </a:r>
          </a:p>
        </p:txBody>
      </p:sp>
      <p:sp>
        <p:nvSpPr>
          <p:cNvPr id="5" name="diagram-100">
            <a:extLst xmlns:a="http://schemas.openxmlformats.org/drawingml/2006/main">
              <a:ext uri="{FF2B5EF4-FFF2-40B4-BE49-F238E27FC236}">
                <a16:creationId xmlns:a16="http://schemas.microsoft.com/office/drawing/2014/main" id="{7241541B-07C2-4130-9F9A-5AA2B01A769C}"/>
              </a:ext>
            </a:extLst>
          </p:cNvPr>
          <p:cNvSpPr>
            <a:spLocks xmlns:a="http://schemas.openxmlformats.org/drawingml/2006/main" noGrp="1"/>
          </p:cNvSpPr>
          <p:nvPr/>
        </p:nvSpPr>
        <p:spPr>
          <a:xfrm xmlns:a="http://schemas.openxmlformats.org/drawingml/2006/main">
            <a:off x="619125" y="2152650"/>
            <a:ext cx="2857500" cy="857250"/>
          </a:xfrm>
          <a:prstGeom xmlns:a="http://schemas.openxmlformats.org/drawingml/2006/main" prst="rect">
            <a:avLst/>
          </a:prstGeom>
          <a:solidFill xmlns:a="http://schemas.openxmlformats.org/drawingml/2006/main">
            <a:srgbClr val="FFFFFF"/>
          </a:solidFill>
          <a:ln xmlns:a="http://schemas.openxmlformats.org/drawingml/2006/main" w="19050">
            <a:solidFill>
              <a:srgbClr val="2463A6"/>
            </a:solidFill>
            <a:prstDash val="solid"/>
          </a:ln>
        </p:spPr>
        <p:txBody>
          <a:bodyPr xmlns:a="http://schemas.openxmlformats.org/drawingml/2006/main" wrap="square" lIns="95250" tIns="85725" rIns="95250" bIns="85725" anchor="ctr">
            <a:noAutofit/>
          </a:bodyPr>
          <a:lstStyle xmlns:a="http://schemas.openxmlformats.org/drawingml/2006/main"/>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Trusted application</a:t>
            </a:r>
          </a:p>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Identity and business policy</a:t>
            </a:r>
          </a:p>
        </p:txBody>
      </p:sp>
      <p:sp>
        <p:nvSpPr>
          <p:cNvPr id="6" name="diagram-101">
            <a:extLst xmlns:a="http://schemas.openxmlformats.org/drawingml/2006/main">
              <a:ext uri="{FF2B5EF4-FFF2-40B4-BE49-F238E27FC236}">
                <a16:creationId xmlns:a16="http://schemas.microsoft.com/office/drawing/2014/main" id="{0B891C90-CAED-4C97-9BC2-17BB52F33860}"/>
              </a:ext>
            </a:extLst>
          </p:cNvPr>
          <p:cNvSpPr>
            <a:spLocks xmlns:a="http://schemas.openxmlformats.org/drawingml/2006/main" noGrp="1"/>
          </p:cNvSpPr>
          <p:nvPr/>
        </p:nvSpPr>
        <p:spPr>
          <a:xfrm xmlns:a="http://schemas.openxmlformats.org/drawingml/2006/main">
            <a:off x="619125" y="4391025"/>
            <a:ext cx="2857500" cy="857250"/>
          </a:xfrm>
          <a:prstGeom xmlns:a="http://schemas.openxmlformats.org/drawingml/2006/main" prst="rect">
            <a:avLst/>
          </a:prstGeom>
          <a:solidFill xmlns:a="http://schemas.openxmlformats.org/drawingml/2006/main">
            <a:srgbClr val="FFF3F2"/>
          </a:solidFill>
          <a:ln xmlns:a="http://schemas.openxmlformats.org/drawingml/2006/main" w="19050">
            <a:solidFill>
              <a:srgbClr val="B43138"/>
            </a:solidFill>
            <a:prstDash val="solid"/>
          </a:ln>
        </p:spPr>
        <p:txBody>
          <a:bodyPr xmlns:a="http://schemas.openxmlformats.org/drawingml/2006/main" wrap="square" lIns="95250" tIns="85725" rIns="95250" bIns="85725" anchor="ctr">
            <a:noAutofit/>
          </a:bodyPr>
          <a:lstStyle xmlns:a="http://schemas.openxmlformats.org/drawingml/2006/main"/>
          <a:p xmlns:a="http://schemas.openxmlformats.org/drawingml/2006/main">
            <a:pPr algn="ctr">
              <a:buNone/>
              <a:defRPr sz="1800" b="1">
                <a:solidFill>
                  <a:srgbClr val="B43138"/>
                </a:solidFill>
                <a:latin typeface="Arial"/>
                <a:ea typeface="Arial"/>
                <a:cs typeface="Arial"/>
              </a:defRPr>
            </a:pPr>
            <a:r>
              <a:rPr sz="1800" b="1">
                <a:solidFill>
                  <a:srgbClr val="B43138"/>
                </a:solidFill>
                <a:latin typeface="Arial"/>
                <a:ea typeface="Arial"/>
                <a:cs typeface="Arial"/>
              </a:rPr>
              <a:t>Primary DB domain</a:t>
            </a:r>
          </a:p>
          <a:p xmlns:a="http://schemas.openxmlformats.org/drawingml/2006/main">
            <a:pPr algn="ctr">
              <a:buNone/>
              <a:defRPr sz="1800" b="1">
                <a:solidFill>
                  <a:srgbClr val="B43138"/>
                </a:solidFill>
                <a:latin typeface="Arial"/>
                <a:ea typeface="Arial"/>
                <a:cs typeface="Arial"/>
              </a:defRPr>
            </a:pPr>
            <a:r>
              <a:rPr sz="1800" b="1">
                <a:solidFill>
                  <a:srgbClr val="B43138"/>
                </a:solidFill>
                <a:latin typeface="Arial"/>
                <a:ea typeface="Arial"/>
                <a:cs typeface="Arial"/>
              </a:rPr>
              <a:t>Assume attacker control</a:t>
            </a:r>
          </a:p>
        </p:txBody>
      </p:sp>
      <p:sp>
        <p:nvSpPr>
          <p:cNvPr id="7" name="diagram-102">
            <a:extLst xmlns:a="http://schemas.openxmlformats.org/drawingml/2006/main">
              <a:ext uri="{FF2B5EF4-FFF2-40B4-BE49-F238E27FC236}">
                <a16:creationId xmlns:a16="http://schemas.microsoft.com/office/drawing/2014/main" id="{79B328A2-1E71-4F8C-A8F4-A1E1B5F1BBAF}"/>
              </a:ext>
            </a:extLst>
          </p:cNvPr>
          <p:cNvSpPr>
            <a:spLocks xmlns:a="http://schemas.openxmlformats.org/drawingml/2006/main" noGrp="1"/>
          </p:cNvSpPr>
          <p:nvPr/>
        </p:nvSpPr>
        <p:spPr>
          <a:xfrm xmlns:a="http://schemas.openxmlformats.org/drawingml/2006/main">
            <a:off x="4562475" y="2152650"/>
            <a:ext cx="3314700" cy="857250"/>
          </a:xfrm>
          <a:prstGeom xmlns:a="http://schemas.openxmlformats.org/drawingml/2006/main" prst="rect">
            <a:avLst/>
          </a:prstGeom>
          <a:solidFill xmlns:a="http://schemas.openxmlformats.org/drawingml/2006/main">
            <a:srgbClr val="FFF8E6"/>
          </a:solidFill>
          <a:ln xmlns:a="http://schemas.openxmlformats.org/drawingml/2006/main" w="19050">
            <a:solidFill>
              <a:srgbClr val="916000"/>
            </a:solidFill>
            <a:prstDash val="solid"/>
          </a:ln>
        </p:spPr>
        <p:txBody>
          <a:bodyPr xmlns:a="http://schemas.openxmlformats.org/drawingml/2006/main" wrap="square" lIns="95250" tIns="85725" rIns="95250" bIns="85725" anchor="ctr">
            <a:noAutofit/>
          </a:bodyPr>
          <a:lstStyle xmlns:a="http://schemas.openxmlformats.org/drawingml/2006/main"/>
          <a:p xmlns:a="http://schemas.openxmlformats.org/drawingml/2006/main">
            <a:pPr algn="ctr">
              <a:buNone/>
              <a:defRPr sz="1800" b="1">
                <a:solidFill>
                  <a:srgbClr val="916000"/>
                </a:solidFill>
                <a:latin typeface="Arial"/>
                <a:ea typeface="Arial"/>
                <a:cs typeface="Arial"/>
              </a:defRPr>
            </a:pPr>
            <a:r>
              <a:rPr sz="1800" b="1">
                <a:solidFill>
                  <a:srgbClr val="916000"/>
                </a:solidFill>
                <a:latin typeface="Arial"/>
                <a:ea typeface="Arial"/>
                <a:cs typeface="Arial"/>
              </a:rPr>
              <a:t>Integrity domain</a:t>
            </a:r>
          </a:p>
          <a:p xmlns:a="http://schemas.openxmlformats.org/drawingml/2006/main">
            <a:pPr algn="ctr">
              <a:buNone/>
              <a:defRPr sz="1800" b="1">
                <a:solidFill>
                  <a:srgbClr val="916000"/>
                </a:solidFill>
                <a:latin typeface="Arial"/>
                <a:ea typeface="Arial"/>
                <a:cs typeface="Arial"/>
              </a:defRPr>
            </a:pPr>
            <a:r>
              <a:rPr sz="1800" b="1">
                <a:solidFill>
                  <a:srgbClr val="916000"/>
                </a:solidFill>
                <a:latin typeface="Arial"/>
                <a:ea typeface="Arial"/>
                <a:cs typeface="Arial"/>
              </a:rPr>
              <a:t>Independent IAM and KMS/HSM</a:t>
            </a:r>
          </a:p>
        </p:txBody>
      </p:sp>
      <p:sp>
        <p:nvSpPr>
          <p:cNvPr id="8" name="diagram-103">
            <a:extLst xmlns:a="http://schemas.openxmlformats.org/drawingml/2006/main">
              <a:ext uri="{FF2B5EF4-FFF2-40B4-BE49-F238E27FC236}">
                <a16:creationId xmlns:a16="http://schemas.microsoft.com/office/drawing/2014/main" id="{C7786B07-82FE-4BD2-9EAA-C13D117A93B3}"/>
              </a:ext>
            </a:extLst>
          </p:cNvPr>
          <p:cNvSpPr>
            <a:spLocks xmlns:a="http://schemas.openxmlformats.org/drawingml/2006/main" noGrp="1"/>
          </p:cNvSpPr>
          <p:nvPr/>
        </p:nvSpPr>
        <p:spPr>
          <a:xfrm xmlns:a="http://schemas.openxmlformats.org/drawingml/2006/main">
            <a:off x="4562475" y="4391025"/>
            <a:ext cx="3314700" cy="857250"/>
          </a:xfrm>
          <a:prstGeom xmlns:a="http://schemas.openxmlformats.org/drawingml/2006/main" prst="rect">
            <a:avLst/>
          </a:prstGeom>
          <a:solidFill xmlns:a="http://schemas.openxmlformats.org/drawingml/2006/main">
            <a:srgbClr val="FFFFFF"/>
          </a:solidFill>
          <a:ln xmlns:a="http://schemas.openxmlformats.org/drawingml/2006/main" w="19050">
            <a:solidFill>
              <a:srgbClr val="2463A6"/>
            </a:solidFill>
            <a:prstDash val="solid"/>
          </a:ln>
        </p:spPr>
        <p:txBody>
          <a:bodyPr xmlns:a="http://schemas.openxmlformats.org/drawingml/2006/main" wrap="square" lIns="95250" tIns="85725" rIns="95250" bIns="85725" anchor="ctr">
            <a:noAutofit/>
          </a:bodyPr>
          <a:lstStyle xmlns:a="http://schemas.openxmlformats.org/drawingml/2006/main"/>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Verification and settlement</a:t>
            </a:r>
          </a:p>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Protected execution authority</a:t>
            </a:r>
          </a:p>
        </p:txBody>
      </p:sp>
      <p:sp>
        <p:nvSpPr>
          <p:cNvPr id="9" name="diagram-104">
            <a:extLst xmlns:a="http://schemas.openxmlformats.org/drawingml/2006/main">
              <a:ext uri="{FF2B5EF4-FFF2-40B4-BE49-F238E27FC236}">
                <a16:creationId xmlns:a16="http://schemas.microsoft.com/office/drawing/2014/main" id="{74C524FA-771E-4E8F-BF3D-E0BA2C877D1E}"/>
              </a:ext>
            </a:extLst>
          </p:cNvPr>
          <p:cNvSpPr>
            <a:spLocks xmlns:a="http://schemas.openxmlformats.org/drawingml/2006/main" noGrp="1"/>
          </p:cNvSpPr>
          <p:nvPr/>
        </p:nvSpPr>
        <p:spPr>
          <a:xfrm xmlns:a="http://schemas.openxmlformats.org/drawingml/2006/main">
            <a:off x="8953500" y="2152650"/>
            <a:ext cx="2609850" cy="857250"/>
          </a:xfrm>
          <a:prstGeom xmlns:a="http://schemas.openxmlformats.org/drawingml/2006/main" prst="rect">
            <a:avLst/>
          </a:prstGeom>
          <a:solidFill xmlns:a="http://schemas.openxmlformats.org/drawingml/2006/main">
            <a:srgbClr val="FFFFFF"/>
          </a:solidFill>
          <a:ln xmlns:a="http://schemas.openxmlformats.org/drawingml/2006/main" w="19050">
            <a:solidFill>
              <a:srgbClr val="2463A6"/>
            </a:solidFill>
            <a:prstDash val="solid"/>
          </a:ln>
        </p:spPr>
        <p:txBody>
          <a:bodyPr xmlns:a="http://schemas.openxmlformats.org/drawingml/2006/main" wrap="square" lIns="95250" tIns="85725" rIns="95250" bIns="85725" anchor="ctr">
            <a:noAutofit/>
          </a:bodyPr>
          <a:lstStyle xmlns:a="http://schemas.openxmlformats.org/drawingml/2006/main"/>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Audit / Protected DB</a:t>
            </a:r>
          </a:p>
          <a:p xmlns:a="http://schemas.openxmlformats.org/drawingml/2006/main">
            <a:pPr algn="ctr">
              <a:buNone/>
              <a:defRPr sz="1800" b="1">
                <a:solidFill>
                  <a:srgbClr val="2463A6"/>
                </a:solidFill>
                <a:latin typeface="Arial"/>
                <a:ea typeface="Arial"/>
                <a:cs typeface="Arial"/>
              </a:defRPr>
            </a:pPr>
            <a:r>
              <a:rPr sz="1800" b="1">
                <a:solidFill>
                  <a:srgbClr val="2463A6"/>
                </a:solidFill>
                <a:latin typeface="Arial"/>
                <a:ea typeface="Arial"/>
                <a:cs typeface="Arial"/>
              </a:rPr>
              <a:t>Evidence and accounting</a:t>
            </a:r>
          </a:p>
        </p:txBody>
      </p:sp>
      <p:sp>
        <p:nvSpPr>
          <p:cNvPr id="10" name="diagram-105">
            <a:extLst xmlns:a="http://schemas.openxmlformats.org/drawingml/2006/main">
              <a:ext uri="{FF2B5EF4-FFF2-40B4-BE49-F238E27FC236}">
                <a16:creationId xmlns:a16="http://schemas.microsoft.com/office/drawing/2014/main" id="{306B5581-0848-4315-9750-9750B4B1DC05}"/>
              </a:ext>
            </a:extLst>
          </p:cNvPr>
          <p:cNvSpPr>
            <a:spLocks xmlns:a="http://schemas.openxmlformats.org/drawingml/2006/main" noGrp="1"/>
          </p:cNvSpPr>
          <p:nvPr/>
        </p:nvSpPr>
        <p:spPr>
          <a:xfrm xmlns:a="http://schemas.openxmlformats.org/drawingml/2006/main">
            <a:off x="8953500" y="4391025"/>
            <a:ext cx="2609850" cy="857250"/>
          </a:xfrm>
          <a:prstGeom xmlns:a="http://schemas.openxmlformats.org/drawingml/2006/main" prst="rect">
            <a:avLst/>
          </a:prstGeom>
          <a:solidFill xmlns:a="http://schemas.openxmlformats.org/drawingml/2006/main">
            <a:srgbClr val="FFF8E6"/>
          </a:solidFill>
          <a:ln xmlns:a="http://schemas.openxmlformats.org/drawingml/2006/main" w="19050">
            <a:solidFill>
              <a:srgbClr val="916000"/>
            </a:solidFill>
            <a:prstDash val="solid"/>
          </a:ln>
        </p:spPr>
        <p:txBody>
          <a:bodyPr xmlns:a="http://schemas.openxmlformats.org/drawingml/2006/main" wrap="square" lIns="95250" tIns="85725" rIns="95250" bIns="85725" anchor="ctr">
            <a:noAutofit/>
          </a:bodyPr>
          <a:lstStyle xmlns:a="http://schemas.openxmlformats.org/drawingml/2006/main"/>
          <a:p xmlns:a="http://schemas.openxmlformats.org/drawingml/2006/main">
            <a:pPr algn="ctr">
              <a:buNone/>
              <a:defRPr sz="1800" b="1">
                <a:solidFill>
                  <a:srgbClr val="916000"/>
                </a:solidFill>
                <a:latin typeface="Arial"/>
                <a:ea typeface="Arial"/>
                <a:cs typeface="Arial"/>
              </a:defRPr>
            </a:pPr>
            <a:r>
              <a:rPr sz="1800" b="1">
                <a:solidFill>
                  <a:srgbClr val="916000"/>
                </a:solidFill>
                <a:latin typeface="Arial"/>
                <a:ea typeface="Arial"/>
                <a:cs typeface="Arial"/>
              </a:rPr>
              <a:t>Independent retention</a:t>
            </a:r>
          </a:p>
          <a:p xmlns:a="http://schemas.openxmlformats.org/drawingml/2006/main">
            <a:pPr algn="ctr">
              <a:buNone/>
              <a:defRPr sz="1800" b="1">
                <a:solidFill>
                  <a:srgbClr val="916000"/>
                </a:solidFill>
                <a:latin typeface="Arial"/>
                <a:ea typeface="Arial"/>
                <a:cs typeface="Arial"/>
              </a:defRPr>
            </a:pPr>
            <a:r>
              <a:rPr sz="1800" b="1">
                <a:solidFill>
                  <a:srgbClr val="916000"/>
                </a:solidFill>
                <a:latin typeface="Arial"/>
                <a:ea typeface="Arial"/>
                <a:cs typeface="Arial"/>
              </a:rPr>
              <a:t>Fresh heads and recovery</a:t>
            </a:r>
          </a:p>
        </p:txBody>
      </p:sp>
      <p:cxnSp>
        <p:nvCxnSpPr>
          <p:cNvPr id="46" name=""/>
          <p:cNvCxnSpPr>
            <a:stCxn xmlns:a="http://schemas.openxmlformats.org/drawingml/2006/main" id="5" idx="3"/>
            <a:endCxn xmlns:a="http://schemas.openxmlformats.org/drawingml/2006/main" id="7" idx="1"/>
          </p:cNvCxnSpPr>
          <p:nvPr/>
        </p:nvCxnSpPr>
        <p:spPr>
          <a:xfrm xmlns:a="http://schemas.openxmlformats.org/drawingml/2006/main">
            <a:off x="3476625" y="2581275"/>
            <a:ext cx="1085850" cy="0"/>
          </a:xfrm>
          <a:prstGeom xmlns:a="http://schemas.openxmlformats.org/drawingml/2006/main" prst="straightConnector1">
            <a:avLst/>
          </a:prstGeom>
          <a:ln xmlns:a="http://schemas.openxmlformats.org/drawingml/2006/main" w="19050">
            <a:solidFill>
              <a:srgbClr val="2463A6"/>
            </a:solidFill>
            <a:prstDash val="solid"/>
            <a:tailEnd type="triangle" w="sm" len="sm"/>
          </a:ln>
        </p:spPr>
      </p:cxnSp>
      <p:cxnSp>
        <p:nvCxnSpPr>
          <p:cNvPr id="47" name=""/>
          <p:cNvCxnSpPr>
            <a:stCxn xmlns:a="http://schemas.openxmlformats.org/drawingml/2006/main" id="5" idx="2"/>
            <a:endCxn xmlns:a="http://schemas.openxmlformats.org/drawingml/2006/main" id="6" idx="0"/>
          </p:cNvCxnSpPr>
          <p:nvPr/>
        </p:nvCxnSpPr>
        <p:spPr>
          <a:xfrm xmlns:a="http://schemas.openxmlformats.org/drawingml/2006/main">
            <a:off x="2047875" y="3009900"/>
            <a:ext cx="0" cy="1381125"/>
          </a:xfrm>
          <a:prstGeom xmlns:a="http://schemas.openxmlformats.org/drawingml/2006/main" prst="straightConnector1">
            <a:avLst/>
          </a:prstGeom>
          <a:ln xmlns:a="http://schemas.openxmlformats.org/drawingml/2006/main" w="19050">
            <a:solidFill>
              <a:srgbClr val="2463A6"/>
            </a:solidFill>
            <a:prstDash val="solid"/>
            <a:tailEnd type="triangle" w="sm" len="sm"/>
          </a:ln>
        </p:spPr>
      </p:cxnSp>
      <p:cxnSp>
        <p:nvCxnSpPr>
          <p:cNvPr id="48" name=""/>
          <p:cNvCxnSpPr>
            <a:stCxn xmlns:a="http://schemas.openxmlformats.org/drawingml/2006/main" id="7" idx="3"/>
            <a:endCxn xmlns:a="http://schemas.openxmlformats.org/drawingml/2006/main" id="9" idx="1"/>
          </p:cNvCxnSpPr>
          <p:nvPr/>
        </p:nvCxnSpPr>
        <p:spPr>
          <a:xfrm xmlns:a="http://schemas.openxmlformats.org/drawingml/2006/main">
            <a:off x="7877175" y="2581275"/>
            <a:ext cx="1076325" cy="0"/>
          </a:xfrm>
          <a:prstGeom xmlns:a="http://schemas.openxmlformats.org/drawingml/2006/main" prst="straightConnector1">
            <a:avLst/>
          </a:prstGeom>
          <a:ln xmlns:a="http://schemas.openxmlformats.org/drawingml/2006/main" w="19050">
            <a:solidFill>
              <a:srgbClr val="2463A6"/>
            </a:solidFill>
            <a:prstDash val="solid"/>
            <a:tailEnd type="triangle" w="sm" len="sm"/>
          </a:ln>
        </p:spPr>
      </p:cxnSp>
      <p:cxnSp>
        <p:nvCxnSpPr>
          <p:cNvPr id="49" name=""/>
          <p:cNvCxnSpPr>
            <a:stCxn xmlns:a="http://schemas.openxmlformats.org/drawingml/2006/main" id="6" idx="3"/>
            <a:endCxn xmlns:a="http://schemas.openxmlformats.org/drawingml/2006/main" id="8" idx="1"/>
          </p:cNvCxnSpPr>
          <p:nvPr/>
        </p:nvCxnSpPr>
        <p:spPr>
          <a:xfrm xmlns:a="http://schemas.openxmlformats.org/drawingml/2006/main">
            <a:off x="3476625" y="4819650"/>
            <a:ext cx="1085850" cy="0"/>
          </a:xfrm>
          <a:prstGeom xmlns:a="http://schemas.openxmlformats.org/drawingml/2006/main" prst="straightConnector1">
            <a:avLst/>
          </a:prstGeom>
          <a:ln xmlns:a="http://schemas.openxmlformats.org/drawingml/2006/main" w="19050">
            <a:solidFill>
              <a:srgbClr val="B43138"/>
            </a:solidFill>
            <a:prstDash val="solid"/>
            <a:tailEnd type="triangle" w="sm" len="sm"/>
          </a:ln>
        </p:spPr>
      </p:cxnSp>
      <p:cxnSp>
        <p:nvCxnSpPr>
          <p:cNvPr id="50" name=""/>
          <p:cNvCxnSpPr>
            <a:stCxn xmlns:a="http://schemas.openxmlformats.org/drawingml/2006/main" id="7" idx="2"/>
            <a:endCxn xmlns:a="http://schemas.openxmlformats.org/drawingml/2006/main" id="8" idx="0"/>
          </p:cNvCxnSpPr>
          <p:nvPr/>
        </p:nvCxnSpPr>
        <p:spPr>
          <a:xfrm xmlns:a="http://schemas.openxmlformats.org/drawingml/2006/main">
            <a:off x="6219825" y="3009900"/>
            <a:ext cx="0" cy="1381125"/>
          </a:xfrm>
          <a:prstGeom xmlns:a="http://schemas.openxmlformats.org/drawingml/2006/main" prst="straightConnector1">
            <a:avLst/>
          </a:prstGeom>
          <a:ln xmlns:a="http://schemas.openxmlformats.org/drawingml/2006/main" w="19050">
            <a:solidFill>
              <a:srgbClr val="2463A6"/>
            </a:solidFill>
            <a:prstDash val="solid"/>
            <a:tailEnd type="triangle" w="sm" len="sm"/>
          </a:ln>
        </p:spPr>
      </p:cxnSp>
      <p:cxnSp>
        <p:nvCxnSpPr>
          <p:cNvPr id="51" name=""/>
          <p:cNvCxnSpPr>
            <a:stCxn xmlns:a="http://schemas.openxmlformats.org/drawingml/2006/main" id="9" idx="2"/>
            <a:endCxn xmlns:a="http://schemas.openxmlformats.org/drawingml/2006/main" id="10" idx="0"/>
          </p:cNvCxnSpPr>
          <p:nvPr/>
        </p:nvCxnSpPr>
        <p:spPr>
          <a:xfrm xmlns:a="http://schemas.openxmlformats.org/drawingml/2006/main">
            <a:off x="10258425" y="3009900"/>
            <a:ext cx="0" cy="1381125"/>
          </a:xfrm>
          <a:prstGeom xmlns:a="http://schemas.openxmlformats.org/drawingml/2006/main" prst="straightConnector1">
            <a:avLst/>
          </a:prstGeom>
          <a:ln xmlns:a="http://schemas.openxmlformats.org/drawingml/2006/main" w="19050">
            <a:solidFill>
              <a:srgbClr val="916000"/>
            </a:solidFill>
            <a:prstDash val="solid"/>
            <a:tailEnd type="triangle" w="sm" len="sm"/>
          </a:ln>
        </p:spPr>
      </p:cxnSp>
      <p:cxnSp>
        <p:nvCxnSpPr>
          <p:cNvPr id="52" name=""/>
          <p:cNvCxnSpPr>
            <a:stCxn xmlns:a="http://schemas.openxmlformats.org/drawingml/2006/main" id="8" idx="3"/>
            <a:endCxn xmlns:a="http://schemas.openxmlformats.org/drawingml/2006/main" id="9" idx="1"/>
          </p:cNvCxnSpPr>
          <p:nvPr/>
        </p:nvCxnSpPr>
        <p:spPr>
          <a:xfrm xmlns:a="http://schemas.openxmlformats.org/drawingml/2006/main" flipV="1">
            <a:off x="7877175" y="2581275"/>
            <a:ext cx="1076325" cy="2238375"/>
          </a:xfrm>
          <a:prstGeom xmlns:a="http://schemas.openxmlformats.org/drawingml/2006/main" prst="bentConnector3">
            <a:avLst>
              <a:gd name="adj1" fmla="val 50000"/>
            </a:avLst>
          </a:prstGeom>
          <a:ln xmlns:a="http://schemas.openxmlformats.org/drawingml/2006/main" w="19050">
            <a:solidFill>
              <a:srgbClr val="2463A6"/>
            </a:solidFill>
            <a:prstDash val="solid"/>
            <a:tailEnd type="triangle" w="sm" len="sm"/>
          </a:ln>
        </p:spPr>
      </p:cxnSp>
      <p:sp>
        <p:nvSpPr>
          <p:cNvPr id="18" name="text-106">
            <a:extLst xmlns:a="http://schemas.openxmlformats.org/drawingml/2006/main">
              <a:ext uri="{FF2B5EF4-FFF2-40B4-BE49-F238E27FC236}">
                <a16:creationId xmlns:a16="http://schemas.microsoft.com/office/drawing/2014/main" id="{B0B90040-77C9-4A4D-A71B-8137428ACFBB}"/>
              </a:ext>
            </a:extLst>
          </p:cNvPr>
          <p:cNvSpPr>
            <a:spLocks xmlns:a="http://schemas.openxmlformats.org/drawingml/2006/main" noGrp="1"/>
          </p:cNvSpPr>
          <p:nvPr/>
        </p:nvSpPr>
        <p:spPr>
          <a:xfrm xmlns:a="http://schemas.openxmlformats.org/drawingml/2006/main">
            <a:off x="638175" y="5724525"/>
            <a:ext cx="10858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725" b="0">
                <a:solidFill>
                  <a:srgbClr val="5E6A78"/>
                </a:solidFill>
                <a:latin typeface="Arial"/>
                <a:ea typeface="Arial"/>
                <a:cs typeface="Arial"/>
              </a:defRPr>
            </a:pPr>
            <a:r>
              <a:rPr sz="1725" b="0">
                <a:solidFill>
                  <a:srgbClr val="5E6A78"/>
                </a:solidFill>
                <a:latin typeface="Arial"/>
                <a:ea typeface="Arial"/>
                <a:cs typeface="Arial"/>
              </a:rPr>
              <a:t>Allowed flows do not grant unrestricted database access.</a:t>
            </a:r>
          </a:p>
          <a:p xmlns:a="http://schemas.openxmlformats.org/drawingml/2006/main">
            <a:pPr algn="l">
              <a:buNone/>
              <a:defRPr sz="1725" b="0">
                <a:solidFill>
                  <a:srgbClr val="5E6A78"/>
                </a:solidFill>
                <a:latin typeface="Arial"/>
                <a:ea typeface="Arial"/>
                <a:cs typeface="Arial"/>
              </a:defRPr>
            </a:pPr>
            <a:r>
              <a:rPr sz="1725" b="0">
                <a:solidFill>
                  <a:srgbClr val="5E6A78"/>
                </a:solidFill>
                <a:latin typeface="Arial"/>
                <a:ea typeface="Arial"/>
                <a:cs typeface="Arial"/>
              </a:rPr>
              <a:t>Encrypted service transport, deployment ownership and recovery drills remain required.</a:t>
            </a:r>
          </a:p>
        </p:txBody>
      </p:sp>
    </p:spTree>
    <p:extLst>
      <p:ext uri="{BB962C8B-B14F-4D97-AF65-F5344CB8AC3E}">
        <p14:creationId xmlns:p14="http://schemas.microsoft.com/office/powerpoint/2010/main" val="1493384043"/>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itle-14">
            <a:extLst xmlns:a="http://schemas.openxmlformats.org/drawingml/2006/main">
              <a:ext uri="{FF2B5EF4-FFF2-40B4-BE49-F238E27FC236}">
                <a16:creationId xmlns:a16="http://schemas.microsoft.com/office/drawing/2014/main" id="{93BADB19-76CC-4D31-AC85-2FEA99F4E5C1}"/>
              </a:ext>
            </a:extLst>
          </p:cNvPr>
          <p:cNvSpPr>
            <a:spLocks xmlns:a="http://schemas.openxmlformats.org/drawingml/2006/main" noGrp="1"/>
          </p:cNvSpPr>
          <p:nvPr/>
        </p:nvSpPr>
        <p:spPr>
          <a:xfrm xmlns:a="http://schemas.openxmlformats.org/drawingml/2006/main">
            <a:off x="609600" y="428625"/>
            <a:ext cx="109347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300" b="1">
                <a:solidFill>
                  <a:srgbClr val="142D4E"/>
                </a:solidFill>
                <a:latin typeface="Arial"/>
                <a:ea typeface="Arial"/>
                <a:cs typeface="Arial"/>
              </a:defRPr>
            </a:pPr>
            <a:r>
              <a:rPr sz="3300" b="1">
                <a:solidFill>
                  <a:srgbClr val="142D4E"/>
                </a:solidFill>
                <a:latin typeface="Arial"/>
                <a:ea typeface="Arial"/>
                <a:cs typeface="Arial"/>
              </a:rPr>
              <a:t>Customer integration and demo walkthrough</a:t>
            </a:r>
          </a:p>
        </p:txBody>
      </p:sp>
      <p:sp>
        <p:nvSpPr>
          <p:cNvPr id="2" name="text-107">
            <a:extLst xmlns:a="http://schemas.openxmlformats.org/drawingml/2006/main">
              <a:ext uri="{FF2B5EF4-FFF2-40B4-BE49-F238E27FC236}">
                <a16:creationId xmlns:a16="http://schemas.microsoft.com/office/drawing/2014/main" id="{01894F5E-62A9-4F8B-81AB-BD949F3B5529}"/>
              </a:ext>
            </a:extLst>
          </p:cNvPr>
          <p:cNvSpPr>
            <a:spLocks xmlns:a="http://schemas.openxmlformats.org/drawingml/2006/main" noGrp="1"/>
          </p:cNvSpPr>
          <p:nvPr/>
        </p:nvSpPr>
        <p:spPr>
          <a:xfrm xmlns:a="http://schemas.openxmlformats.org/drawingml/2006/main">
            <a:off x="628650" y="6353175"/>
            <a:ext cx="1000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75" b="0">
                <a:solidFill>
                  <a:srgbClr val="5E6A78"/>
                </a:solidFill>
                <a:latin typeface="Arial"/>
                <a:ea typeface="Arial"/>
                <a:cs typeface="Arial"/>
              </a:defRPr>
            </a:pPr>
            <a:r>
              <a:rPr sz="1275" b="0">
                <a:solidFill>
                  <a:srgbClr val="5E6A78"/>
                </a:solidFill>
                <a:latin typeface="Arial"/>
                <a:ea typeface="Arial"/>
                <a:cs typeface="Arial"/>
              </a:rPr>
              <a:t>Local software-key demo. One trusted host. September 2026.</a:t>
            </a:r>
          </a:p>
        </p:txBody>
      </p:sp>
      <p:sp>
        <p:nvSpPr>
          <p:cNvPr id="3" name="text-108">
            <a:extLst xmlns:a="http://schemas.openxmlformats.org/drawingml/2006/main">
              <a:ext uri="{FF2B5EF4-FFF2-40B4-BE49-F238E27FC236}">
                <a16:creationId xmlns:a16="http://schemas.microsoft.com/office/drawing/2014/main" id="{442B949A-6B57-498C-A7ED-54CD79F2CAD4}"/>
              </a:ext>
            </a:extLst>
          </p:cNvPr>
          <p:cNvSpPr>
            <a:spLocks xmlns:a="http://schemas.openxmlformats.org/drawingml/2006/main" noGrp="1"/>
          </p:cNvSpPr>
          <p:nvPr/>
        </p:nvSpPr>
        <p:spPr>
          <a:xfrm xmlns:a="http://schemas.openxmlformats.org/drawingml/2006/main">
            <a:off x="11020425" y="6334125"/>
            <a:ext cx="523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425" b="0">
                <a:solidFill>
                  <a:srgbClr val="5E6A78"/>
                </a:solidFill>
                <a:latin typeface="Arial"/>
                <a:ea typeface="Arial"/>
                <a:cs typeface="Arial"/>
              </a:defRPr>
            </a:pPr>
            <a:r>
              <a:rPr sz="1425" b="0">
                <a:solidFill>
                  <a:srgbClr val="5E6A78"/>
                </a:solidFill>
                <a:latin typeface="Arial"/>
                <a:ea typeface="Arial"/>
                <a:cs typeface="Arial"/>
              </a:rPr>
              <a:t>14</a:t>
            </a:r>
          </a:p>
        </p:txBody>
      </p:sp>
      <p:sp>
        <p:nvSpPr>
          <p:cNvPr id="4" name="text-109">
            <a:extLst xmlns:a="http://schemas.openxmlformats.org/drawingml/2006/main">
              <a:ext uri="{FF2B5EF4-FFF2-40B4-BE49-F238E27FC236}">
                <a16:creationId xmlns:a16="http://schemas.microsoft.com/office/drawing/2014/main" id="{E84CFE74-BD70-4151-A0ED-94E3BC83D16C}"/>
              </a:ext>
            </a:extLst>
          </p:cNvPr>
          <p:cNvSpPr>
            <a:spLocks xmlns:a="http://schemas.openxmlformats.org/drawingml/2006/main" noGrp="1"/>
          </p:cNvSpPr>
          <p:nvPr/>
        </p:nvSpPr>
        <p:spPr>
          <a:xfrm xmlns:a="http://schemas.openxmlformats.org/drawingml/2006/main">
            <a:off x="638175" y="1752600"/>
            <a:ext cx="49339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142D4E"/>
                </a:solidFill>
                <a:latin typeface="Arial"/>
                <a:ea typeface="Arial"/>
                <a:cs typeface="Arial"/>
              </a:defRPr>
            </a:pPr>
            <a:r>
              <a:rPr sz="2325" b="1">
                <a:solidFill>
                  <a:srgbClr val="142D4E"/>
                </a:solidFill>
                <a:latin typeface="Arial"/>
                <a:ea typeface="Arial"/>
                <a:cs typeface="Arial"/>
              </a:rPr>
              <a:t>Integration boundary</a:t>
            </a:r>
          </a:p>
        </p:txBody>
      </p:sp>
      <p:sp>
        <p:nvSpPr>
          <p:cNvPr id="5" name="text-110">
            <a:extLst xmlns:a="http://schemas.openxmlformats.org/drawingml/2006/main">
              <a:ext uri="{FF2B5EF4-FFF2-40B4-BE49-F238E27FC236}">
                <a16:creationId xmlns:a16="http://schemas.microsoft.com/office/drawing/2014/main" id="{D9CC7B72-D66D-4D82-AB19-AB352566A6B5}"/>
              </a:ext>
            </a:extLst>
          </p:cNvPr>
          <p:cNvSpPr>
            <a:spLocks xmlns:a="http://schemas.openxmlformats.org/drawingml/2006/main" noGrp="1"/>
          </p:cNvSpPr>
          <p:nvPr/>
        </p:nvSpPr>
        <p:spPr>
          <a:xfrm xmlns:a="http://schemas.openxmlformats.org/drawingml/2006/main">
            <a:off x="638175" y="2371725"/>
            <a:ext cx="5238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marL="215900" indent="-114300" algn="l">
              <a:spcAft>
                <a:spcPts val="1300"/>
              </a:spcAft>
              <a:buChar char="•"/>
              <a:defRPr sz="2025" b="0">
                <a:solidFill>
                  <a:srgbClr val="26364B"/>
                </a:solidFill>
                <a:latin typeface="Arial"/>
                <a:ea typeface="Arial"/>
                <a:cs typeface="Arial"/>
              </a:defRPr>
            </a:pPr>
            <a:r>
              <a:t>Application owns user authorization</a:t>
            </a:r>
          </a:p>
          <a:p xmlns:a="http://schemas.openxmlformats.org/drawingml/2006/main">
            <a:pPr marL="215900" indent="-114300" algn="l">
              <a:spcAft>
                <a:spcPts val="1300"/>
              </a:spcAft>
              <a:buChar char="•"/>
              <a:defRPr sz="2025" b="0">
                <a:solidFill>
                  <a:srgbClr val="26364B"/>
                </a:solidFill>
                <a:latin typeface="Arial"/>
                <a:ea typeface="Arial"/>
                <a:cs typeface="Arial"/>
              </a:defRPr>
            </a:pPr>
            <a:r>
              <a:t>Protected execution owns balances and effects</a:t>
            </a:r>
          </a:p>
          <a:p xmlns:a="http://schemas.openxmlformats.org/drawingml/2006/main">
            <a:pPr marL="215900" indent="-114300" algn="l">
              <a:spcAft>
                <a:spcPts val="1300"/>
              </a:spcAft>
              <a:buChar char="•"/>
              <a:defRPr sz="2025" b="0">
                <a:solidFill>
                  <a:srgbClr val="26364B"/>
                </a:solidFill>
                <a:latin typeface="Arial"/>
                <a:ea typeface="Arial"/>
                <a:cs typeface="Arial"/>
              </a:defRPr>
            </a:pPr>
            <a:r>
              <a:t>Operations bind exact business fields</a:t>
            </a:r>
          </a:p>
          <a:p xmlns:a="http://schemas.openxmlformats.org/drawingml/2006/main">
            <a:pPr marL="215900" indent="-114300" algn="l">
              <a:spcAft>
                <a:spcPts val="1300"/>
              </a:spcAft>
              <a:buChar char="•"/>
              <a:defRPr sz="2025" b="0">
                <a:solidFill>
                  <a:srgbClr val="26364B"/>
                </a:solidFill>
                <a:latin typeface="Arial"/>
                <a:ea typeface="Arial"/>
                <a:cs typeface="Arial"/>
              </a:defRPr>
            </a:pPr>
            <a:r>
              <a:t>Independent custody becomes a deployment gate</a:t>
            </a:r>
          </a:p>
        </p:txBody>
      </p:sp>
      <p:sp>
        <p:nvSpPr>
          <p:cNvPr id="6" name="text-111">
            <a:extLst xmlns:a="http://schemas.openxmlformats.org/drawingml/2006/main">
              <a:ext uri="{FF2B5EF4-FFF2-40B4-BE49-F238E27FC236}">
                <a16:creationId xmlns:a16="http://schemas.microsoft.com/office/drawing/2014/main" id="{27954F62-97EF-43FB-8150-592E37F3A210}"/>
              </a:ext>
            </a:extLst>
          </p:cNvPr>
          <p:cNvSpPr>
            <a:spLocks xmlns:a="http://schemas.openxmlformats.org/drawingml/2006/main" noGrp="1"/>
          </p:cNvSpPr>
          <p:nvPr/>
        </p:nvSpPr>
        <p:spPr>
          <a:xfrm xmlns:a="http://schemas.openxmlformats.org/drawingml/2006/main">
            <a:off x="6600825" y="1752600"/>
            <a:ext cx="49339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142D4E"/>
                </a:solidFill>
                <a:latin typeface="Arial"/>
                <a:ea typeface="Arial"/>
                <a:cs typeface="Arial"/>
              </a:defRPr>
            </a:pPr>
            <a:r>
              <a:rPr sz="2325" b="1">
                <a:solidFill>
                  <a:srgbClr val="142D4E"/>
                </a:solidFill>
                <a:latin typeface="Arial"/>
                <a:ea typeface="Arial"/>
                <a:cs typeface="Arial"/>
              </a:rPr>
              <a:t>Local demonstration cases</a:t>
            </a:r>
          </a:p>
        </p:txBody>
      </p:sp>
      <p:sp>
        <p:nvSpPr>
          <p:cNvPr id="7" name="text-112">
            <a:extLst xmlns:a="http://schemas.openxmlformats.org/drawingml/2006/main">
              <a:ext uri="{FF2B5EF4-FFF2-40B4-BE49-F238E27FC236}">
                <a16:creationId xmlns:a16="http://schemas.microsoft.com/office/drawing/2014/main" id="{61A8FD2B-2DFB-4B30-BF2C-A68BB39934EE}"/>
              </a:ext>
            </a:extLst>
          </p:cNvPr>
          <p:cNvSpPr>
            <a:spLocks xmlns:a="http://schemas.openxmlformats.org/drawingml/2006/main" noGrp="1"/>
          </p:cNvSpPr>
          <p:nvPr/>
        </p:nvSpPr>
        <p:spPr>
          <a:xfrm xmlns:a="http://schemas.openxmlformats.org/drawingml/2006/main">
            <a:off x="6600825" y="2371725"/>
            <a:ext cx="4876800" cy="2571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marL="215900" indent="-114300" algn="l">
              <a:spcAft>
                <a:spcPts val="1300"/>
              </a:spcAft>
              <a:buChar char="•"/>
              <a:defRPr sz="2025" b="0">
                <a:solidFill>
                  <a:srgbClr val="26364B"/>
                </a:solidFill>
                <a:latin typeface="Arial"/>
                <a:ea typeface="Arial"/>
                <a:cs typeface="Arial"/>
              </a:defRPr>
            </a:pPr>
            <a:r>
              <a:rPr sz="2025" b="0">
                <a:solidFill>
                  <a:srgbClr val="26364B"/>
                </a:solidFill>
                <a:latin typeface="Arial"/>
                <a:ea typeface="Arial"/>
                <a:cs typeface="Arial"/>
              </a:rPr>
              <a:t>Normal transfer and identical retry</a:t>
            </a:r>
          </a:p>
          <a:p xmlns:a="http://schemas.openxmlformats.org/drawingml/2006/main">
            <a:pPr marL="215900" indent="-114300" algn="l">
              <a:spcAft>
                <a:spcPts val="1300"/>
              </a:spcAft>
              <a:buChar char="•"/>
              <a:defRPr sz="2025" b="0">
                <a:solidFill>
                  <a:srgbClr val="26364B"/>
                </a:solidFill>
                <a:latin typeface="Arial"/>
                <a:ea typeface="Arial"/>
                <a:cs typeface="Arial"/>
              </a:defRPr>
            </a:pPr>
            <a:r>
              <a:rPr sz="2025" b="0">
                <a:solidFill>
                  <a:srgbClr val="26364B"/>
                </a:solidFill>
                <a:latin typeface="Arial"/>
                <a:ea typeface="Arial"/>
                <a:cs typeface="Arial"/>
              </a:rPr>
              <a:t>Fabricated row and captured alert</a:t>
            </a:r>
          </a:p>
          <a:p xmlns:a="http://schemas.openxmlformats.org/drawingml/2006/main">
            <a:pPr marL="215900" indent="-114300" algn="l">
              <a:spcAft>
                <a:spcPts val="1300"/>
              </a:spcAft>
              <a:buChar char="•"/>
              <a:defRPr sz="2025" b="0">
                <a:solidFill>
                  <a:srgbClr val="26364B"/>
                </a:solidFill>
                <a:latin typeface="Arial"/>
                <a:ea typeface="Arial"/>
                <a:cs typeface="Arial"/>
              </a:defRPr>
            </a:pPr>
            <a:r>
              <a:rPr sz="2025" b="0">
                <a:solidFill>
                  <a:srgbClr val="26364B"/>
                </a:solidFill>
                <a:latin typeface="Arial"/>
                <a:ea typeface="Arial"/>
                <a:cs typeface="Arial"/>
              </a:rPr>
              <a:t>Tampering after settlement and review</a:t>
            </a:r>
          </a:p>
        </p:txBody>
      </p:sp>
      <p:sp>
        <p:nvSpPr>
          <p:cNvPr id="8" name="text-113">
            <a:extLst xmlns:a="http://schemas.openxmlformats.org/drawingml/2006/main">
              <a:ext uri="{FF2B5EF4-FFF2-40B4-BE49-F238E27FC236}">
                <a16:creationId xmlns:a16="http://schemas.microsoft.com/office/drawing/2014/main" id="{42D9F12E-9BCB-4316-922C-67FAB4D77675}"/>
              </a:ext>
            </a:extLst>
          </p:cNvPr>
          <p:cNvSpPr>
            <a:spLocks xmlns:a="http://schemas.openxmlformats.org/drawingml/2006/main" noGrp="1"/>
          </p:cNvSpPr>
          <p:nvPr/>
        </p:nvSpPr>
        <p:spPr>
          <a:xfrm xmlns:a="http://schemas.openxmlformats.org/drawingml/2006/main">
            <a:off x="638175" y="5667375"/>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1">
                <a:solidFill>
                  <a:srgbClr val="2463A6"/>
                </a:solidFill>
                <a:latin typeface="Arial"/>
                <a:ea typeface="Arial"/>
                <a:cs typeface="Arial"/>
              </a:defRPr>
            </a:pPr>
            <a:r>
              <a:rPr sz="1875" b="1">
                <a:solidFill>
                  <a:srgbClr val="2463A6"/>
                </a:solidFill>
                <a:latin typeface="Arial"/>
                <a:ea typeface="Arial"/>
                <a:cs typeface="Arial"/>
              </a:rPr>
              <a:t>Evidence and code: github.com/ViktorKhudiaiev/demo_security_module</a:t>
            </a:r>
          </a:p>
          <a:p xmlns:a="http://schemas.openxmlformats.org/drawingml/2006/main">
            <a:pPr algn="l">
              <a:buNone/>
              <a:defRPr sz="1875" b="1">
                <a:solidFill>
                  <a:srgbClr val="2463A6"/>
                </a:solidFill>
                <a:latin typeface="Arial"/>
                <a:ea typeface="Arial"/>
                <a:cs typeface="Arial"/>
              </a:defRPr>
            </a:pPr>
            <a:r>
              <a:rPr sz="1875" b="1">
                <a:solidFill>
                  <a:srgbClr val="2463A6"/>
                </a:solidFill>
                <a:latin typeface="Arial"/>
                <a:ea typeface="Arial"/>
                <a:cs typeface="Arial"/>
              </a:rPr>
              <a:t>Code snapshot e2e35de. Full immutable links accompany the speaker notes.</a:t>
            </a:r>
          </a:p>
        </p:txBody>
      </p:sp>
    </p:spTree>
    <p:extLst>
      <p:ext uri="{BB962C8B-B14F-4D97-AF65-F5344CB8AC3E}">
        <p14:creationId xmlns:p14="http://schemas.microsoft.com/office/powerpoint/2010/main" val="100533452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2026-09-08T16:12:30.0220000Z</dcterms:created>
  <dcterms:modified xsi:type="dcterms:W3CDTF">2026-09-08T16:12:30.0220000Z</dcterms:modified>
</coreProperties>
</file>